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9" r:id="rId14"/>
    <p:sldId id="271" r:id="rId15"/>
    <p:sldId id="272" r:id="rId16"/>
    <p:sldId id="273" r:id="rId17"/>
    <p:sldId id="274" r:id="rId18"/>
    <p:sldId id="275" r:id="rId19"/>
    <p:sldId id="276" r:id="rId20"/>
    <p:sldId id="277" r:id="rId21"/>
    <p:sldId id="278" r:id="rId22"/>
    <p:sldId id="279" r:id="rId23"/>
    <p:sldId id="280" r:id="rId24"/>
    <p:sldId id="281" r:id="rId25"/>
    <p:sldId id="282" r:id="rId26"/>
    <p:sldId id="283" r:id="rId27"/>
    <p:sldId id="284" r:id="rId28"/>
    <p:sldId id="285" r:id="rId29"/>
    <p:sldId id="286" r:id="rId30"/>
    <p:sldId id="287" r:id="rId31"/>
    <p:sldId id="288" r:id="rId32"/>
    <p:sldId id="289" r:id="rId33"/>
    <p:sldId id="290" r:id="rId34"/>
    <p:sldId id="292" r:id="rId35"/>
    <p:sldId id="293" r:id="rId36"/>
    <p:sldId id="294" r:id="rId37"/>
    <p:sldId id="295" r:id="rId38"/>
    <p:sldId id="296" r:id="rId39"/>
    <p:sldId id="297" r:id="rId40"/>
    <p:sldId id="298" r:id="rId41"/>
  </p:sldIdLst>
  <p:sldSz cx="12192000" cy="6858000"/>
  <p:notesSz cx="12192000" cy="6858000"/>
  <p:defaultTextStyle>
    <a:defPPr>
      <a:defRPr lang="ru-RU"/>
    </a:defPPr>
    <a:lvl1pPr marL="0" algn="l" defTabSz="9144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</p:presentationPr>
</file>

<file path=ppt/tableStyles.xml><?xml version="1.0" encoding="utf-8"?>
<a:tblStyleLst xmlns:a="http://schemas.openxmlformats.org/drawingml/2006/main" def="{8E5C4C65-954F-B1FD-A94E-6B7D1B622389}">
  <a:tblStyle styleId="{8E5C4C65-954F-B1FD-A94E-6B7D1B622389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>
              <a:solidFill>
                <a:schemeClr val="lt1"/>
              </a:solidFill>
            </a:ln>
          </a:left>
          <a:right>
            <a:ln w="12700">
              <a:solidFill>
                <a:schemeClr val="lt1"/>
              </a:solidFill>
            </a:ln>
          </a:right>
          <a:top>
            <a:ln w="12700">
              <a:solidFill>
                <a:schemeClr val="lt1"/>
              </a:solidFill>
            </a:ln>
          </a:top>
          <a:bottom>
            <a:ln w="12700">
              <a:solidFill>
                <a:schemeClr val="lt1"/>
              </a:solidFill>
            </a:ln>
          </a:bottom>
          <a:insideH>
            <a:ln w="12700">
              <a:solidFill>
                <a:schemeClr val="lt1"/>
              </a:solidFill>
            </a:ln>
          </a:insideH>
          <a:insideV>
            <a:ln w="12700">
              <a:solidFill>
                <a:schemeClr val="lt1"/>
              </a:solidFill>
              <a:miter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  <a:fill>
          <a:solidFill>
            <a:schemeClr val="accent1">
              <a:tint val="40000"/>
            </a:schemeClr>
          </a:solidFill>
        </a:fill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seCell>
      <a:tcStyle>
        <a:tcBdr/>
      </a:tcStyle>
    </a:seCell>
    <a:swCell>
      <a:tcStyle>
        <a:tcBdr/>
      </a:tcStyle>
    </a:swCell>
    <a:firstRow>
      <a:tcTxStyle b="on">
        <a:fontRef idx="minor">
          <a:prstClr val="black"/>
        </a:fontRef>
        <a:schemeClr val="lt1"/>
      </a:tcTxStyle>
      <a:tcStyle>
        <a:tcBdr>
          <a:bottom>
            <a:ln w="38100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  <a:neCell>
      <a:tcStyle>
        <a:tcBdr/>
      </a:tcStyle>
    </a:neCell>
    <a:nwCell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20" y="-2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" preserve="1" userDrawn="1">
  <p:cSld name="Титульный слайд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 bwMode="auto"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 bwMode="auto"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ru-RU"/>
              <a:t>Образец подзаголовка</a:t>
            </a:r>
            <a:endParaRPr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8C779F3B-74FD-4781-B998-7D63C85D8FE1}" type="datetimeFigureOut">
              <a:rPr lang="ru-RU"/>
              <a:pPr>
                <a:defRPr/>
              </a:pPr>
              <a:t>11.10.2023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60BD271A-DD79-422C-B5D1-1EDD22B871C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vertTx" preserve="1" userDrawn="1">
  <p:cSld name="Заголовок и вертикальный текст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  <a:endParaRPr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 bwMode="auto"/>
        <p:txBody>
          <a:bodyPr vert="eaVert"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8C779F3B-74FD-4781-B998-7D63C85D8FE1}" type="datetimeFigureOut">
              <a:rPr lang="ru-RU"/>
              <a:pPr>
                <a:defRPr/>
              </a:pPr>
              <a:t>11.10.2023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60BD271A-DD79-422C-B5D1-1EDD22B871C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vertTitleAndTx" preserve="1" userDrawn="1">
  <p:cSld name="Вертикальный заголовок и текст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 bwMode="auto">
          <a:xfrm>
            <a:off x="8724900" y="365125"/>
            <a:ext cx="2628900" cy="5811838"/>
          </a:xfrm>
        </p:spPr>
        <p:txBody>
          <a:bodyPr vert="eaVert"/>
          <a:lstStyle/>
          <a:p>
            <a:pPr>
              <a:defRPr/>
            </a:pPr>
            <a:r>
              <a:rPr lang="ru-RU"/>
              <a:t>Образец заголовка</a:t>
            </a:r>
            <a:endParaRPr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 bwMode="auto">
          <a:xfrm>
            <a:off x="838200" y="365125"/>
            <a:ext cx="7734300" cy="5811838"/>
          </a:xfrm>
        </p:spPr>
        <p:txBody>
          <a:bodyPr vert="eaVert"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8C779F3B-74FD-4781-B998-7D63C85D8FE1}" type="datetimeFigureOut">
              <a:rPr lang="ru-RU"/>
              <a:pPr>
                <a:defRPr/>
              </a:pPr>
              <a:t>11.10.2023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60BD271A-DD79-422C-B5D1-1EDD22B871C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obj" preserve="1" userDrawn="1">
  <p:cSld name="Заголовок и объект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  <a:endParaRPr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 bwMode="auto"/>
        <p:txBody>
          <a:bodyPr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8C779F3B-74FD-4781-B998-7D63C85D8FE1}" type="datetimeFigureOut">
              <a:rPr lang="ru-RU"/>
              <a:pPr>
                <a:defRPr/>
              </a:pPr>
              <a:t>11.10.2023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60BD271A-DD79-422C-B5D1-1EDD22B871C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secHead" preserve="1" userDrawn="1">
  <p:cSld name="Заголовок раздела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 bwMode="auto"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8C779F3B-74FD-4781-B998-7D63C85D8FE1}" type="datetimeFigureOut">
              <a:rPr lang="ru-RU"/>
              <a:pPr>
                <a:defRPr/>
              </a:pPr>
              <a:t>11.10.2023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60BD271A-DD79-422C-B5D1-1EDD22B871C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woObj" preserve="1" userDrawn="1">
  <p:cSld name="Два объекта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  <a:endParaRPr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 bwMode="auto">
          <a:xfrm>
            <a:off x="838200" y="1825625"/>
            <a:ext cx="5181600" cy="4351338"/>
          </a:xfrm>
        </p:spPr>
        <p:txBody>
          <a:bodyPr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 bwMode="auto">
          <a:xfrm>
            <a:off x="6172200" y="1825625"/>
            <a:ext cx="5181600" cy="4351338"/>
          </a:xfrm>
        </p:spPr>
        <p:txBody>
          <a:bodyPr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8C779F3B-74FD-4781-B998-7D63C85D8FE1}" type="datetimeFigureOut">
              <a:rPr lang="ru-RU"/>
              <a:pPr>
                <a:defRPr/>
              </a:pPr>
              <a:t>11.10.2023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60BD271A-DD79-422C-B5D1-1EDD22B871C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woTxTwoObj" preserve="1" userDrawn="1">
  <p:cSld name="Сравнение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839788" y="365125"/>
            <a:ext cx="10515600" cy="1325563"/>
          </a:xfrm>
        </p:spPr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  <a:endParaRPr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 bwMode="auto"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 bwMode="auto">
          <a:xfrm>
            <a:off x="839788" y="2505074"/>
            <a:ext cx="5157787" cy="3684588"/>
          </a:xfrm>
        </p:spPr>
        <p:txBody>
          <a:bodyPr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 bwMode="auto">
          <a:xfrm>
            <a:off x="6172200" y="2505074"/>
            <a:ext cx="5183188" cy="3684588"/>
          </a:xfrm>
        </p:spPr>
        <p:txBody>
          <a:bodyPr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8C779F3B-74FD-4781-B998-7D63C85D8FE1}" type="datetimeFigureOut">
              <a:rPr lang="ru-RU"/>
              <a:pPr>
                <a:defRPr/>
              </a:pPr>
              <a:t>11.10.2023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60BD271A-DD79-422C-B5D1-1EDD22B871C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Only" preserve="1" userDrawn="1">
  <p:cSld name="Только заголовок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  <a:endParaRPr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8C779F3B-74FD-4781-B998-7D63C85D8FE1}" type="datetimeFigureOut">
              <a:rPr lang="ru-RU"/>
              <a:pPr>
                <a:defRPr/>
              </a:pPr>
              <a:t>11.10.2023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60BD271A-DD79-422C-B5D1-1EDD22B871C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blank" preserve="1" userDrawn="1">
  <p:cSld name="Пустой слайд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8C779F3B-74FD-4781-B998-7D63C85D8FE1}" type="datetimeFigureOut">
              <a:rPr lang="ru-RU"/>
              <a:pPr>
                <a:defRPr/>
              </a:pPr>
              <a:t>11.10.2023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60BD271A-DD79-422C-B5D1-1EDD22B871C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objTx" preserve="1" userDrawn="1">
  <p:cSld name="Объект с подписью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 bwMode="auto"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auto"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8C779F3B-74FD-4781-B998-7D63C85D8FE1}" type="datetimeFigureOut">
              <a:rPr lang="ru-RU"/>
              <a:pPr>
                <a:defRPr/>
              </a:pPr>
              <a:t>11.10.2023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60BD271A-DD79-422C-B5D1-1EDD22B871C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picTx" preserve="1" userDrawn="1">
  <p:cSld name="Рисунок с подписью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 bwMode="auto"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>
              <a:defRPr/>
            </a:pP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auto"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8C779F3B-74FD-4781-B998-7D63C85D8FE1}" type="datetimeFigureOut">
              <a:rPr lang="ru-RU"/>
              <a:pPr>
                <a:defRPr/>
              </a:pPr>
              <a:t>11.10.2023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60BD271A-DD79-422C-B5D1-1EDD22B871C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3">
            <a:lum/>
          </a:blip>
          <a:stretch/>
        </a:blip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defRPr/>
            </a:pPr>
            <a:r>
              <a:rPr lang="ru-RU"/>
              <a:t>Образец заголовка</a:t>
            </a:r>
            <a:endParaRPr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 bwMode="auto"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8C779F3B-74FD-4781-B998-7D63C85D8FE1}" type="datetimeFigureOut">
              <a:rPr lang="ru-RU"/>
              <a:pPr>
                <a:defRPr/>
              </a:pPr>
              <a:t>11.10.2023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 bwMode="auto"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 bwMode="auto"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60BD271A-DD79-422C-B5D1-1EDD22B871C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>
        <a:lnSpc>
          <a:spcPct val="90000"/>
        </a:lnSpc>
        <a:spcBef>
          <a:spcPts val="0"/>
        </a:spcBef>
        <a:buNone/>
        <a:defRPr sz="44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>
        <a:lnSpc>
          <a:spcPct val="90000"/>
        </a:lnSpc>
        <a:spcBef>
          <a:spcPts val="1000"/>
        </a:spcBef>
        <a:buFont typeface="Arial"/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239350" y="253218"/>
            <a:ext cx="11713301" cy="4903974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>
              <a:defRPr/>
            </a:pPr>
            <a:r>
              <a:rPr lang="ru-RU" b="1" u="sng" dirty="0">
                <a:solidFill>
                  <a:srgbClr val="002060"/>
                </a:solidFill>
                <a:latin typeface="Times New Roman"/>
                <a:cs typeface="Times New Roman"/>
              </a:rPr>
              <a:t>Педагогический совет</a:t>
            </a:r>
            <a:br>
              <a:rPr lang="ru-RU" b="1" u="sng" dirty="0">
                <a:solidFill>
                  <a:srgbClr val="002060"/>
                </a:solidFill>
                <a:latin typeface="Times New Roman"/>
                <a:cs typeface="Times New Roman"/>
              </a:rPr>
            </a:br>
            <a:r>
              <a:rPr lang="ru-RU" b="1" u="sng" dirty="0">
                <a:solidFill>
                  <a:srgbClr val="002060"/>
                </a:solidFill>
                <a:latin typeface="Times New Roman"/>
                <a:cs typeface="Times New Roman"/>
              </a:rPr>
              <a:t/>
            </a:r>
            <a:br>
              <a:rPr lang="ru-RU" b="1" u="sng" dirty="0">
                <a:solidFill>
                  <a:srgbClr val="002060"/>
                </a:solidFill>
                <a:latin typeface="Times New Roman"/>
                <a:cs typeface="Times New Roman"/>
              </a:rPr>
            </a:br>
            <a:r>
              <a:rPr lang="ru-RU" b="1" dirty="0">
                <a:solidFill>
                  <a:srgbClr val="002060"/>
                </a:solidFill>
                <a:latin typeface="Times New Roman"/>
                <a:cs typeface="Times New Roman"/>
              </a:rPr>
              <a:t>«Введение обновленного ФГОС СОО. Переход на   федеральные основные образовательные программы общего образования (ФООП)» </a:t>
            </a:r>
            <a:br>
              <a:rPr lang="ru-RU" b="1" dirty="0">
                <a:solidFill>
                  <a:srgbClr val="002060"/>
                </a:solidFill>
                <a:latin typeface="Times New Roman"/>
                <a:cs typeface="Times New Roman"/>
              </a:rPr>
            </a:br>
            <a:r>
              <a:rPr lang="ru-RU" b="1" dirty="0">
                <a:solidFill>
                  <a:srgbClr val="002060"/>
                </a:solidFill>
                <a:latin typeface="Times New Roman"/>
                <a:cs typeface="Times New Roman"/>
              </a:rPr>
              <a:t> </a:t>
            </a:r>
            <a:endParaRPr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 bwMode="auto">
          <a:xfrm>
            <a:off x="9988062" y="4684543"/>
            <a:ext cx="1983543" cy="717452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62500" lnSpcReduction="20000"/>
          </a:bodyPr>
          <a:lstStyle/>
          <a:p>
            <a:pPr marL="0" indent="0" algn="r">
              <a:buNone/>
              <a:defRPr/>
            </a:pPr>
            <a:r>
              <a:rPr lang="ru-RU" b="1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endParaRPr/>
          </a:p>
          <a:p>
            <a:pPr marL="0" indent="0" algn="r">
              <a:buNone/>
              <a:defRPr/>
            </a:pPr>
            <a:r>
              <a:rPr lang="en-US" sz="4100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31</a:t>
            </a:r>
            <a:r>
              <a:rPr lang="ru-RU" sz="4100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.08.2023 </a:t>
            </a:r>
            <a:r>
              <a:rPr lang="ru-RU" sz="4100" b="1" dirty="0">
                <a:solidFill>
                  <a:srgbClr val="FF0000"/>
                </a:solidFill>
                <a:latin typeface="Times New Roman"/>
                <a:cs typeface="Times New Roman"/>
              </a:rPr>
              <a:t>г.</a:t>
            </a:r>
            <a:endParaRPr lang="ru-RU" sz="4100" dirty="0">
              <a:solidFill>
                <a:schemeClr val="tx1"/>
              </a:solidFill>
              <a:latin typeface="Times New Roman"/>
              <a:cs typeface="Times New Roman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m="http://schemas.openxmlformats.org/officeDocument/2006/math" xmlns:w="http://schemas.openxmlformats.org/wordprocessingml/2006/main" xmlns:p14="http://schemas.microsoft.com/office/powerpoint/2010/main" Requires="p14">
      <p:transition p14:dur="2000" advClick="1"/>
    </mc:Choice>
    <mc:Fallback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143340" y="188641"/>
            <a:ext cx="11603183" cy="1152128"/>
          </a:xfrm>
        </p:spPr>
        <p:txBody>
          <a:bodyPr>
            <a:normAutofit fontScale="90000"/>
          </a:bodyPr>
          <a:lstStyle/>
          <a:p>
            <a:pPr algn="ctr">
              <a:defRPr/>
            </a:pPr>
            <a:r>
              <a:rPr lang="ru-RU"/>
              <a:t/>
            </a:r>
            <a:br>
              <a:rPr lang="ru-RU"/>
            </a:br>
            <a:r>
              <a:rPr lang="ru-RU" b="1">
                <a:solidFill>
                  <a:srgbClr val="C00000"/>
                </a:solidFill>
              </a:rPr>
              <a:t>Письмо Министерства просвещения РФ </a:t>
            </a:r>
            <a:br>
              <a:rPr lang="ru-RU" b="1">
                <a:solidFill>
                  <a:srgbClr val="C00000"/>
                </a:solidFill>
              </a:rPr>
            </a:br>
            <a:r>
              <a:rPr lang="ru-RU" b="1">
                <a:solidFill>
                  <a:srgbClr val="C00000"/>
                </a:solidFill>
              </a:rPr>
              <a:t>от 17.11.2022  N 03-1889</a:t>
            </a:r>
            <a:r>
              <a:rPr lang="ru-RU"/>
              <a:t/>
            </a:r>
            <a:br>
              <a:rPr lang="ru-RU"/>
            </a:b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 bwMode="auto">
          <a:xfrm>
            <a:off x="335360" y="1392703"/>
            <a:ext cx="11521280" cy="5348684"/>
          </a:xfrm>
        </p:spPr>
        <p:txBody>
          <a:bodyPr>
            <a:normAutofit/>
          </a:bodyPr>
          <a:lstStyle/>
          <a:p>
            <a:pPr marL="0" indent="0" algn="just">
              <a:buNone/>
              <a:defRPr/>
            </a:pPr>
            <a:endParaRPr lang="ru-RU" sz="4000"/>
          </a:p>
          <a:p>
            <a:pPr marL="0" indent="0" algn="ctr">
              <a:buNone/>
              <a:defRPr/>
            </a:pPr>
            <a:r>
              <a:rPr lang="ru-RU" sz="4000"/>
              <a:t>Информационно-разъяснительное письмо об основных изменениях, внесенных в </a:t>
            </a:r>
            <a:r>
              <a:rPr lang="ru-RU" sz="4000" b="1">
                <a:solidFill>
                  <a:srgbClr val="002060"/>
                </a:solidFill>
              </a:rPr>
              <a:t>федеральный государственный образовательный стандарт среднего общего образования</a:t>
            </a:r>
            <a:r>
              <a:rPr lang="ru-RU" sz="4000">
                <a:solidFill>
                  <a:srgbClr val="002060"/>
                </a:solidFill>
              </a:rPr>
              <a:t> </a:t>
            </a:r>
            <a:r>
              <a:rPr lang="ru-RU" sz="4000"/>
              <a:t>и организации работы по его введению.</a:t>
            </a:r>
            <a:endParaRPr/>
          </a:p>
          <a:p>
            <a:pPr marL="0" indent="0" algn="just">
              <a:buNone/>
              <a:defRPr/>
            </a:pPr>
            <a:endParaRPr lang="ru-RU" sz="4000"/>
          </a:p>
        </p:txBody>
      </p:sp>
    </p:spTree>
  </p:cSld>
  <p:clrMapOvr>
    <a:masterClrMapping/>
  </p:clrMapOvr>
  <mc:AlternateContent xmlns:mc="http://schemas.openxmlformats.org/markup-compatibility/2006">
    <mc:Choice xmlns="" xmlns:m="http://schemas.openxmlformats.org/officeDocument/2006/math" xmlns:w="http://schemas.openxmlformats.org/wordprocessingml/2006/main" xmlns:p14="http://schemas.microsoft.com/office/powerpoint/2010/main" Requires="p14">
      <p:transition p14:dur="2000" advClick="1"/>
    </mc:Choice>
    <mc:Fallback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239352" y="116632"/>
            <a:ext cx="10273141" cy="1008112"/>
          </a:xfrm>
        </p:spPr>
        <p:txBody>
          <a:bodyPr>
            <a:noAutofit/>
          </a:bodyPr>
          <a:lstStyle/>
          <a:p>
            <a:pPr algn="ctr">
              <a:defRPr/>
            </a:pPr>
            <a:r>
              <a:rPr lang="ru-RU" b="1">
                <a:solidFill>
                  <a:srgbClr val="002060"/>
                </a:solidFill>
              </a:rPr>
              <a:t>Изменения ФГОС СОО </a:t>
            </a:r>
            <a:endParaRPr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 bwMode="auto">
          <a:xfrm>
            <a:off x="239352" y="1052740"/>
            <a:ext cx="11713301" cy="4489932"/>
          </a:xfrm>
        </p:spPr>
        <p:txBody>
          <a:bodyPr>
            <a:normAutofit lnSpcReduction="10000"/>
          </a:bodyPr>
          <a:lstStyle/>
          <a:p>
            <a:pPr marL="0" lv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ru-RU" sz="3200" b="1">
                <a:solidFill>
                  <a:prstClr val="black"/>
                </a:solidFill>
                <a:latin typeface="Calibri"/>
                <a:cs typeface="Arial"/>
              </a:rPr>
              <a:t>Приказ Министерства просвещения РФ </a:t>
            </a:r>
            <a:endParaRPr/>
          </a:p>
          <a:p>
            <a:pPr marL="0" lv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ru-RU" sz="3200" b="1">
                <a:solidFill>
                  <a:prstClr val="black"/>
                </a:solidFill>
                <a:latin typeface="Calibri"/>
                <a:cs typeface="Arial"/>
              </a:rPr>
              <a:t>от 12.08.2022   № 732</a:t>
            </a:r>
            <a:endParaRPr/>
          </a:p>
          <a:p>
            <a:pPr marL="0" lv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ru-RU" sz="3200" b="1" i="1" u="sng">
                <a:solidFill>
                  <a:srgbClr val="002060"/>
                </a:solidFill>
                <a:latin typeface="Calibri"/>
                <a:cs typeface="Arial"/>
              </a:rPr>
              <a:t>Чего коснулись изменения?</a:t>
            </a:r>
            <a:endParaRPr/>
          </a:p>
          <a:p>
            <a:pPr marL="0" lv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ru-RU" sz="3200" b="1" i="1">
                <a:solidFill>
                  <a:srgbClr val="FF0000"/>
                </a:solidFill>
                <a:latin typeface="Calibri"/>
                <a:cs typeface="Arial"/>
              </a:rPr>
              <a:t>- </a:t>
            </a:r>
            <a:r>
              <a:rPr lang="ru-RU" sz="3200" b="1" i="1">
                <a:solidFill>
                  <a:schemeClr val="tx1"/>
                </a:solidFill>
                <a:latin typeface="Calibri"/>
                <a:cs typeface="Arial"/>
              </a:rPr>
              <a:t>Требований </a:t>
            </a:r>
            <a:r>
              <a:rPr lang="ru-RU" sz="3200" b="1" i="1">
                <a:solidFill>
                  <a:srgbClr val="FF0000"/>
                </a:solidFill>
                <a:latin typeface="Calibri"/>
                <a:cs typeface="Arial"/>
              </a:rPr>
              <a:t>к результатам освоения </a:t>
            </a:r>
            <a:r>
              <a:rPr lang="ru-RU" sz="3200" b="1" i="1">
                <a:solidFill>
                  <a:schemeClr val="tx1"/>
                </a:solidFill>
                <a:latin typeface="Calibri"/>
                <a:cs typeface="Arial"/>
              </a:rPr>
              <a:t>основной образовательной программы</a:t>
            </a:r>
            <a:r>
              <a:rPr lang="ru-RU" sz="3200" b="1" i="1">
                <a:solidFill>
                  <a:srgbClr val="FF0000"/>
                </a:solidFill>
                <a:latin typeface="Calibri"/>
                <a:cs typeface="Arial"/>
              </a:rPr>
              <a:t>;</a:t>
            </a:r>
            <a:endParaRPr/>
          </a:p>
          <a:p>
            <a:pPr marL="0" lv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ru-RU" sz="3200" b="1" i="1">
                <a:solidFill>
                  <a:srgbClr val="FF0000"/>
                </a:solidFill>
                <a:latin typeface="Calibri"/>
                <a:cs typeface="Arial"/>
              </a:rPr>
              <a:t>-  </a:t>
            </a:r>
            <a:r>
              <a:rPr lang="ru-RU" sz="3200" b="1" i="1">
                <a:solidFill>
                  <a:schemeClr val="tx1"/>
                </a:solidFill>
                <a:latin typeface="Calibri"/>
                <a:cs typeface="Arial"/>
              </a:rPr>
              <a:t>Основной образовательной программы </a:t>
            </a:r>
            <a:r>
              <a:rPr lang="ru-RU" sz="3200" b="1" i="1">
                <a:solidFill>
                  <a:srgbClr val="FF0000"/>
                </a:solidFill>
                <a:latin typeface="Calibri"/>
                <a:cs typeface="Arial"/>
              </a:rPr>
              <a:t>в части СанПиН;</a:t>
            </a:r>
            <a:endParaRPr/>
          </a:p>
          <a:p>
            <a:pPr marL="0" lv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ru-RU" sz="3200" b="1" i="1">
                <a:solidFill>
                  <a:srgbClr val="FF0000"/>
                </a:solidFill>
                <a:latin typeface="Calibri"/>
                <a:cs typeface="Arial"/>
              </a:rPr>
              <a:t>- </a:t>
            </a:r>
            <a:r>
              <a:rPr lang="ru-RU" sz="3200" b="1" i="1">
                <a:solidFill>
                  <a:schemeClr val="tx1"/>
                </a:solidFill>
                <a:latin typeface="Calibri"/>
                <a:cs typeface="Arial"/>
              </a:rPr>
              <a:t>Предметных </a:t>
            </a:r>
            <a:r>
              <a:rPr lang="ru-RU" sz="3200" b="1" i="1">
                <a:solidFill>
                  <a:srgbClr val="FF0000"/>
                </a:solidFill>
                <a:latin typeface="Calibri"/>
                <a:cs typeface="Arial"/>
              </a:rPr>
              <a:t>областей и предметов</a:t>
            </a:r>
            <a:endParaRPr/>
          </a:p>
          <a:p>
            <a:pPr marL="0" lv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ru-RU" sz="3200" b="1" i="1">
                <a:solidFill>
                  <a:srgbClr val="FF0000"/>
                </a:solidFill>
                <a:latin typeface="Calibri"/>
                <a:cs typeface="Arial"/>
              </a:rPr>
              <a:t>- Объема </a:t>
            </a:r>
            <a:r>
              <a:rPr lang="ru-RU" sz="3200" b="1" i="1">
                <a:solidFill>
                  <a:schemeClr val="tx1"/>
                </a:solidFill>
                <a:latin typeface="Calibri"/>
                <a:cs typeface="Arial"/>
              </a:rPr>
              <a:t>аудиторной</a:t>
            </a:r>
            <a:r>
              <a:rPr lang="ru-RU" sz="3200" b="1" i="1">
                <a:solidFill>
                  <a:srgbClr val="FF0000"/>
                </a:solidFill>
                <a:latin typeface="Calibri"/>
                <a:cs typeface="Arial"/>
              </a:rPr>
              <a:t> нагрузки</a:t>
            </a:r>
            <a:endParaRPr/>
          </a:p>
          <a:p>
            <a:pPr marL="0" lv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ru-RU" sz="3200" b="1" i="1">
                <a:solidFill>
                  <a:srgbClr val="FF0000"/>
                </a:solidFill>
                <a:latin typeface="Calibri"/>
                <a:cs typeface="Arial"/>
              </a:rPr>
              <a:t>- Учебного плана</a:t>
            </a:r>
            <a:endParaRPr/>
          </a:p>
          <a:p>
            <a:pPr marL="0" lv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ru-RU" sz="3200" b="1" i="1">
                <a:solidFill>
                  <a:srgbClr val="FF0000"/>
                </a:solidFill>
                <a:latin typeface="Calibri"/>
                <a:cs typeface="Arial"/>
              </a:rPr>
              <a:t>- </a:t>
            </a:r>
            <a:r>
              <a:rPr lang="ru-RU" sz="3200" b="1" i="1">
                <a:solidFill>
                  <a:schemeClr val="tx1"/>
                </a:solidFill>
                <a:latin typeface="Calibri"/>
                <a:cs typeface="Arial"/>
              </a:rPr>
              <a:t>Программы</a:t>
            </a:r>
            <a:r>
              <a:rPr lang="ru-RU" sz="3200" b="1" i="1">
                <a:solidFill>
                  <a:srgbClr val="FF0000"/>
                </a:solidFill>
                <a:latin typeface="Calibri"/>
                <a:cs typeface="Arial"/>
              </a:rPr>
              <a:t> коррекционной </a:t>
            </a:r>
            <a:r>
              <a:rPr lang="ru-RU" sz="3200" b="1" i="1">
                <a:solidFill>
                  <a:schemeClr val="tx1"/>
                </a:solidFill>
                <a:latin typeface="Calibri"/>
                <a:cs typeface="Arial"/>
              </a:rPr>
              <a:t>работы </a:t>
            </a:r>
            <a:endParaRPr/>
          </a:p>
          <a:p>
            <a:pPr marL="0" lv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endParaRPr lang="ru-RU" sz="3200" b="1" i="1">
              <a:solidFill>
                <a:srgbClr val="FF0000"/>
              </a:solidFill>
              <a:latin typeface="Calibri"/>
              <a:cs typeface="Arial"/>
            </a:endParaRPr>
          </a:p>
          <a:p>
            <a:pPr marL="0" indent="0">
              <a:buNone/>
              <a:defRPr/>
            </a:pPr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="" xmlns:m="http://schemas.openxmlformats.org/officeDocument/2006/math" xmlns:w="http://schemas.openxmlformats.org/wordprocessingml/2006/main" xmlns:p14="http://schemas.microsoft.com/office/powerpoint/2010/main" Requires="p14">
      <p:transition p14:dur="2000" advClick="1"/>
    </mc:Choice>
    <mc:Fallback>
      <p:transition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239349" y="116633"/>
            <a:ext cx="10177131" cy="1008112"/>
          </a:xfrm>
        </p:spPr>
        <p:txBody>
          <a:bodyPr/>
          <a:lstStyle/>
          <a:p>
            <a:pPr algn="ctr">
              <a:defRPr/>
            </a:pPr>
            <a:r>
              <a:rPr lang="ru-RU" b="1" u="sng">
                <a:solidFill>
                  <a:srgbClr val="002060"/>
                </a:solidFill>
              </a:rPr>
              <a:t>СТРАТЕГИЯ  ОБНОВЛЕНИЯ</a:t>
            </a:r>
            <a:endParaRPr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 bwMode="auto">
          <a:xfrm>
            <a:off x="239349" y="1340768"/>
            <a:ext cx="11617291" cy="5256584"/>
          </a:xfrm>
        </p:spPr>
        <p:txBody>
          <a:bodyPr>
            <a:normAutofit/>
          </a:bodyPr>
          <a:lstStyle/>
          <a:p>
            <a:pPr marL="742950" indent="-742950">
              <a:buAutoNum type="arabicPeriod"/>
              <a:defRPr/>
            </a:pPr>
            <a:r>
              <a:rPr lang="ru-RU" sz="4400">
                <a:solidFill>
                  <a:schemeClr val="tx1"/>
                </a:solidFill>
              </a:rPr>
              <a:t>Стратегия развития общего образования: </a:t>
            </a:r>
            <a:r>
              <a:rPr lang="ru-RU" sz="4400">
                <a:solidFill>
                  <a:srgbClr val="FF0000"/>
                </a:solidFill>
              </a:rPr>
              <a:t>повышение качества образовательных результатов</a:t>
            </a:r>
            <a:r>
              <a:rPr lang="ru-RU" sz="4400">
                <a:solidFill>
                  <a:schemeClr val="tx1"/>
                </a:solidFill>
              </a:rPr>
              <a:t>;</a:t>
            </a:r>
            <a:endParaRPr/>
          </a:p>
          <a:p>
            <a:pPr marL="742950" indent="-742950">
              <a:buAutoNum type="arabicPeriod"/>
              <a:defRPr/>
            </a:pPr>
            <a:r>
              <a:rPr lang="ru-RU" sz="4400">
                <a:solidFill>
                  <a:schemeClr val="tx1"/>
                </a:solidFill>
              </a:rPr>
              <a:t>ЕДИНАЯ ДИНАМИЧНО РАЗВИВАЮЩАЯСЯ СИСТЕМА ОБРАЗОВАНИЯ РОССИИ</a:t>
            </a:r>
            <a:endParaRPr/>
          </a:p>
          <a:p>
            <a:pPr marL="742950" indent="-742950" algn="just">
              <a:buAutoNum type="arabicPeriod"/>
              <a:defRPr/>
            </a:pPr>
            <a:endParaRPr lang="ru-RU" sz="4400">
              <a:solidFill>
                <a:schemeClr val="tx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m="http://schemas.openxmlformats.org/officeDocument/2006/math" xmlns:w="http://schemas.openxmlformats.org/wordprocessingml/2006/main" xmlns:p14="http://schemas.microsoft.com/office/powerpoint/2010/main" Requires="p14">
      <p:transition p14:dur="2000" advClick="1"/>
    </mc:Choice>
    <mc:Fallback>
      <p:transition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335360" y="116633"/>
            <a:ext cx="11018440" cy="1152128"/>
          </a:xfrm>
        </p:spPr>
        <p:txBody>
          <a:bodyPr>
            <a:normAutofit fontScale="90000"/>
          </a:bodyPr>
          <a:lstStyle/>
          <a:p>
            <a:pPr algn="ctr">
              <a:defRPr/>
            </a:pPr>
            <a:r>
              <a:rPr lang="ru-RU"/>
              <a:t/>
            </a:r>
            <a:br>
              <a:rPr lang="ru-RU"/>
            </a:br>
            <a:r>
              <a:rPr lang="ru-RU" b="1">
                <a:solidFill>
                  <a:srgbClr val="002060"/>
                </a:solidFill>
              </a:rPr>
              <a:t>Когда начинаем работать по ФГОС СОО?</a:t>
            </a:r>
            <a:br>
              <a:rPr lang="ru-RU" b="1">
                <a:solidFill>
                  <a:srgbClr val="002060"/>
                </a:solidFill>
              </a:rPr>
            </a:br>
            <a:endParaRPr lang="ru-RU" b="1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 bwMode="auto">
          <a:xfrm>
            <a:off x="431372" y="1484784"/>
            <a:ext cx="11329259" cy="5112568"/>
          </a:xfrm>
        </p:spPr>
        <p:txBody>
          <a:bodyPr/>
          <a:lstStyle/>
          <a:p>
            <a:pPr marL="0" lvl="0" indent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endParaRPr lang="ru-RU" sz="3600">
              <a:solidFill>
                <a:prstClr val="black"/>
              </a:solidFill>
              <a:latin typeface="Calibri"/>
              <a:cs typeface="Arial"/>
            </a:endParaRPr>
          </a:p>
          <a:p>
            <a:pPr marL="0" lv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ru-RU" sz="3600">
                <a:solidFill>
                  <a:prstClr val="black"/>
                </a:solidFill>
                <a:latin typeface="Calibri"/>
                <a:cs typeface="Arial"/>
              </a:rPr>
              <a:t>Не  позднее </a:t>
            </a:r>
            <a:r>
              <a:rPr lang="ru-RU" sz="3600" u="sng">
                <a:solidFill>
                  <a:srgbClr val="FF0000"/>
                </a:solidFill>
                <a:latin typeface="Calibri"/>
                <a:cs typeface="Arial"/>
              </a:rPr>
              <a:t>1 сентября 2023 года в 10 классах</a:t>
            </a:r>
            <a:r>
              <a:rPr lang="ru-RU" sz="3600">
                <a:solidFill>
                  <a:srgbClr val="FF0000"/>
                </a:solidFill>
                <a:latin typeface="Calibri"/>
                <a:cs typeface="Arial"/>
              </a:rPr>
              <a:t> </a:t>
            </a:r>
            <a:endParaRPr/>
          </a:p>
          <a:p>
            <a:pPr marL="0" lv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ru-RU" sz="3600">
                <a:solidFill>
                  <a:prstClr val="black"/>
                </a:solidFill>
                <a:latin typeface="Calibri"/>
                <a:cs typeface="Arial"/>
              </a:rPr>
              <a:t>основные общеобразовательные программы  подлежат </a:t>
            </a:r>
            <a:r>
              <a:rPr lang="ru-RU" sz="3600" b="1">
                <a:solidFill>
                  <a:srgbClr val="FF0000"/>
                </a:solidFill>
                <a:latin typeface="Calibri"/>
                <a:cs typeface="Arial"/>
              </a:rPr>
              <a:t>приведению в соответствие  с федеральными основными общеобразовательными программами!</a:t>
            </a:r>
            <a:endParaRPr/>
          </a:p>
          <a:p>
            <a:pPr marL="0" lv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endParaRPr lang="ru-RU" sz="2000">
              <a:solidFill>
                <a:srgbClr val="1C1C1C"/>
              </a:solidFill>
              <a:latin typeface="Calibri"/>
              <a:cs typeface="Arial"/>
            </a:endParaRPr>
          </a:p>
          <a:p>
            <a:pPr marL="0" lv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ru-RU" sz="2000">
                <a:solidFill>
                  <a:srgbClr val="1C1C1C"/>
                </a:solidFill>
                <a:latin typeface="Calibri"/>
                <a:cs typeface="Arial"/>
              </a:rPr>
              <a:t> </a:t>
            </a:r>
            <a:endParaRPr lang="ru-RU" sz="1200">
              <a:solidFill>
                <a:srgbClr val="000000"/>
              </a:solidFill>
              <a:latin typeface="Calibri"/>
              <a:cs typeface="Arial"/>
            </a:endParaRPr>
          </a:p>
          <a:p>
            <a:pPr marL="0" indent="0">
              <a:buNone/>
              <a:defRPr/>
            </a:pPr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="" xmlns:m="http://schemas.openxmlformats.org/officeDocument/2006/math" xmlns:w="http://schemas.openxmlformats.org/wordprocessingml/2006/main" xmlns:p14="http://schemas.microsoft.com/office/powerpoint/2010/main" Requires="p14">
      <p:transition p14:dur="2000" advClick="1"/>
    </mc:Choice>
    <mc:Fallback>
      <p:transition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239349" y="116633"/>
            <a:ext cx="11493106" cy="1080120"/>
          </a:xfrm>
        </p:spPr>
        <p:txBody>
          <a:bodyPr>
            <a:normAutofit/>
          </a:bodyPr>
          <a:lstStyle/>
          <a:p>
            <a:pPr algn="ctr">
              <a:defRPr/>
            </a:pPr>
            <a:r>
              <a:rPr lang="ru-RU" sz="3600" b="1">
                <a:solidFill>
                  <a:srgbClr val="002060"/>
                </a:solidFill>
              </a:rPr>
              <a:t>Общий объем аудиторной работы обучающихся</a:t>
            </a:r>
            <a:endParaRPr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 bwMode="auto">
          <a:xfrm>
            <a:off x="239352" y="1268760"/>
            <a:ext cx="11713301" cy="5400600"/>
          </a:xfrm>
        </p:spPr>
        <p:txBody>
          <a:bodyPr>
            <a:normAutofit/>
          </a:bodyPr>
          <a:lstStyle/>
          <a:p>
            <a:pPr marL="0" indent="0">
              <a:buNone/>
              <a:defRPr/>
            </a:pPr>
            <a:r>
              <a:rPr lang="ru-RU"/>
              <a:t> 1. </a:t>
            </a:r>
            <a:r>
              <a:rPr lang="ru-RU" sz="3600">
                <a:solidFill>
                  <a:schemeClr val="tx1"/>
                </a:solidFill>
              </a:rPr>
              <a:t>Приведен в соответствие с максимальной аудиторной нагрузкой, обозначенной в требованиях к организации образовательной деятельности, определенных СанПиН 1.2.3685-21</a:t>
            </a:r>
            <a:endParaRPr/>
          </a:p>
          <a:p>
            <a:pPr marL="0" indent="0" algn="just">
              <a:buNone/>
              <a:defRPr/>
            </a:pPr>
            <a:r>
              <a:rPr lang="ru-RU" sz="3600">
                <a:solidFill>
                  <a:schemeClr val="tx1"/>
                </a:solidFill>
              </a:rPr>
              <a:t>2. Максимально допустимая аудиторная нагрузка обучающихся за два учебных года среднего общего образования не может быть более </a:t>
            </a:r>
            <a:r>
              <a:rPr lang="ru-RU" sz="3600" b="1">
                <a:solidFill>
                  <a:srgbClr val="FF0000"/>
                </a:solidFill>
              </a:rPr>
              <a:t>2516 </a:t>
            </a:r>
            <a:r>
              <a:rPr lang="ru-RU" sz="3600">
                <a:solidFill>
                  <a:schemeClr val="tx1"/>
                </a:solidFill>
              </a:rPr>
              <a:t>академических часов (</a:t>
            </a:r>
            <a:r>
              <a:rPr lang="ru-RU" sz="3600" b="1">
                <a:solidFill>
                  <a:srgbClr val="C00000"/>
                </a:solidFill>
              </a:rPr>
              <a:t>на 74 часа меньше, чем была</a:t>
            </a:r>
            <a:r>
              <a:rPr lang="ru-RU" sz="3600">
                <a:solidFill>
                  <a:schemeClr val="tx1"/>
                </a:solidFill>
              </a:rPr>
              <a:t>)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="" xmlns:m="http://schemas.openxmlformats.org/officeDocument/2006/math" xmlns:w="http://schemas.openxmlformats.org/wordprocessingml/2006/main" xmlns:p14="http://schemas.microsoft.com/office/powerpoint/2010/main" Requires="p14">
      <p:transition p14:dur="2000" advClick="1"/>
    </mc:Choice>
    <mc:Fallback>
      <p:transition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 algn="ctr">
              <a:defRPr/>
            </a:pPr>
            <a:r>
              <a:rPr lang="ru-RU" b="1">
                <a:solidFill>
                  <a:srgbClr val="002060"/>
                </a:solidFill>
              </a:rPr>
              <a:t>Общий объем аудиторной нагрузки, согласно обновленным ФГОС  </a:t>
            </a:r>
            <a:endParaRPr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</p:nvPr>
        </p:nvGraphicFramePr>
        <p:xfrm>
          <a:off x="838200" y="1825625"/>
          <a:ext cx="10515597" cy="3017520"/>
        </p:xfrm>
        <a:graphic>
          <a:graphicData uri="http://schemas.openxmlformats.org/drawingml/2006/table">
            <a:tbl>
              <a:tblPr firstRow="1" bandRow="1">
                <a:tableStyleId>{8E5C4C65-954F-B1FD-A94E-6B7D1B622389}</a:tableStyleId>
              </a:tblPr>
              <a:tblGrid>
                <a:gridCol w="3505199"/>
                <a:gridCol w="3505199"/>
                <a:gridCol w="3505199"/>
              </a:tblGrid>
              <a:tr h="370840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3600"/>
                        <a:t>ФГОС НОО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3600"/>
                        <a:t>ФГОС ООО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3600"/>
                        <a:t>ФГОС СОО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3600"/>
                        <a:t>Не менее </a:t>
                      </a:r>
                      <a:r>
                        <a:rPr lang="ru-RU" sz="3600">
                          <a:solidFill>
                            <a:srgbClr val="C00000"/>
                          </a:solidFill>
                        </a:rPr>
                        <a:t>2954</a:t>
                      </a:r>
                      <a:r>
                        <a:rPr lang="ru-RU" sz="3600"/>
                        <a:t> часов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3600"/>
                        <a:t>Не менее </a:t>
                      </a:r>
                      <a:r>
                        <a:rPr lang="ru-RU" sz="3600">
                          <a:solidFill>
                            <a:srgbClr val="C00000"/>
                          </a:solidFill>
                        </a:rPr>
                        <a:t>5058</a:t>
                      </a:r>
                      <a:r>
                        <a:rPr lang="ru-RU" sz="3600"/>
                        <a:t> часов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3600"/>
                        <a:t>---</a:t>
                      </a:r>
                      <a:endParaRPr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3600"/>
                        <a:t>Не более </a:t>
                      </a:r>
                      <a:r>
                        <a:rPr lang="ru-RU" sz="3600">
                          <a:solidFill>
                            <a:srgbClr val="C00000"/>
                          </a:solidFill>
                        </a:rPr>
                        <a:t>3345 </a:t>
                      </a:r>
                      <a:r>
                        <a:rPr lang="ru-RU" sz="3600"/>
                        <a:t>часов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3600"/>
                        <a:t>Не более </a:t>
                      </a:r>
                      <a:r>
                        <a:rPr lang="ru-RU" sz="3600">
                          <a:solidFill>
                            <a:srgbClr val="C00000"/>
                          </a:solidFill>
                        </a:rPr>
                        <a:t>5848</a:t>
                      </a:r>
                      <a:r>
                        <a:rPr lang="ru-RU" sz="3600"/>
                        <a:t> часов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3600"/>
                        <a:t>Не более </a:t>
                      </a:r>
                      <a:r>
                        <a:rPr lang="ru-RU" sz="3600">
                          <a:solidFill>
                            <a:srgbClr val="C00000"/>
                          </a:solidFill>
                        </a:rPr>
                        <a:t>2516 </a:t>
                      </a:r>
                      <a:r>
                        <a:rPr lang="ru-RU" sz="3600"/>
                        <a:t>часов</a:t>
                      </a:r>
                      <a:endParaRPr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>
    <mc:Choice xmlns="" xmlns:m="http://schemas.openxmlformats.org/officeDocument/2006/math" xmlns:w="http://schemas.openxmlformats.org/wordprocessingml/2006/main" xmlns:p14="http://schemas.microsoft.com/office/powerpoint/2010/main" Requires="p14">
      <p:transition p14:dur="2000" advClick="1"/>
    </mc:Choice>
    <mc:Fallback>
      <p:transition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239349" y="260648"/>
            <a:ext cx="11549377" cy="710023"/>
          </a:xfrm>
        </p:spPr>
        <p:txBody>
          <a:bodyPr>
            <a:noAutofit/>
          </a:bodyPr>
          <a:lstStyle/>
          <a:p>
            <a:pPr algn="ctr">
              <a:defRPr/>
            </a:pPr>
            <a:r>
              <a:rPr lang="ru-RU" sz="3200" b="1">
                <a:solidFill>
                  <a:srgbClr val="002060"/>
                </a:solidFill>
              </a:rPr>
              <a:t>ФЕДЕРАЛЬНЫЙ УЧЕБНЫЙ ПЛАН </a:t>
            </a:r>
            <a:r>
              <a:rPr lang="ru-RU" sz="3200">
                <a:solidFill>
                  <a:srgbClr val="002060"/>
                </a:solidFill>
              </a:rPr>
              <a:t>(19 вариантов)</a:t>
            </a:r>
            <a:endParaRPr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 bwMode="auto">
          <a:xfrm>
            <a:off x="335361" y="1097280"/>
            <a:ext cx="11856639" cy="4445391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  <a:defRPr/>
            </a:pPr>
            <a:r>
              <a:rPr lang="ru-RU" sz="8000"/>
              <a:t>►</a:t>
            </a:r>
            <a:r>
              <a:rPr lang="ru-RU"/>
              <a:t> </a:t>
            </a:r>
            <a:r>
              <a:rPr lang="ru-RU" sz="10800"/>
              <a:t>социально экономический профиль (математика (У)  и обществознание (У) );</a:t>
            </a:r>
            <a:endParaRPr/>
          </a:p>
          <a:p>
            <a:pPr marL="0" indent="0" algn="just">
              <a:buNone/>
              <a:defRPr/>
            </a:pPr>
            <a:r>
              <a:rPr lang="ru-RU" sz="10800"/>
              <a:t>►социально экономический профиль (география (У), обществознание (У); </a:t>
            </a:r>
            <a:endParaRPr/>
          </a:p>
          <a:p>
            <a:pPr marL="0" indent="0" algn="just">
              <a:buNone/>
              <a:defRPr/>
            </a:pPr>
            <a:r>
              <a:rPr lang="ru-RU" sz="10800"/>
              <a:t>► социально экономический профиль (математика (У), обществознание (У), география (У));</a:t>
            </a:r>
            <a:endParaRPr/>
          </a:p>
          <a:p>
            <a:pPr marL="0" indent="0">
              <a:buNone/>
              <a:defRPr/>
            </a:pPr>
            <a:r>
              <a:rPr lang="ru-RU" sz="10800">
                <a:solidFill>
                  <a:srgbClr val="C00000"/>
                </a:solidFill>
              </a:rPr>
              <a:t>► </a:t>
            </a:r>
            <a:r>
              <a:rPr lang="ru-RU" sz="10800" b="1">
                <a:solidFill>
                  <a:srgbClr val="C00000"/>
                </a:solidFill>
              </a:rPr>
              <a:t>универсальный профиль 2 учебных предмета (У) определяет ОО </a:t>
            </a:r>
            <a:r>
              <a:rPr lang="ru-RU" sz="10800" b="1">
                <a:solidFill>
                  <a:srgbClr val="002060"/>
                </a:solidFill>
              </a:rPr>
              <a:t>(если берем РЯР и РЛР, то по этим предметам сдается ГИА);</a:t>
            </a:r>
            <a:endParaRPr/>
          </a:p>
          <a:p>
            <a:pPr marL="0" indent="0">
              <a:buNone/>
              <a:defRPr/>
            </a:pPr>
            <a:r>
              <a:rPr lang="ru-RU" sz="10800"/>
              <a:t>►технологический профиль с изучением родного языка/родной литературы (математика (У) и физика (У);</a:t>
            </a:r>
            <a:endParaRPr/>
          </a:p>
          <a:p>
            <a:pPr marL="0" indent="0">
              <a:buNone/>
              <a:defRPr/>
            </a:pPr>
            <a:r>
              <a:rPr lang="ru-RU" sz="10800"/>
              <a:t>► (технологический профиль с изучением родного языка/родной литературы(математика (У) и информатика (У);</a:t>
            </a:r>
            <a:endParaRPr/>
          </a:p>
          <a:p>
            <a:pPr marL="0" indent="0">
              <a:buNone/>
              <a:defRPr/>
            </a:pPr>
            <a:r>
              <a:rPr lang="ru-RU" sz="10800"/>
              <a:t>► естественно - научный профиль с изучением родного языка/родной литературы (химия (У)  и биология (У));</a:t>
            </a:r>
            <a:endParaRPr/>
          </a:p>
          <a:p>
            <a:pPr marL="0" indent="0">
              <a:buNone/>
              <a:defRPr/>
            </a:pPr>
            <a:endParaRPr lang="ru-RU" sz="9600"/>
          </a:p>
        </p:txBody>
      </p:sp>
    </p:spTree>
  </p:cSld>
  <p:clrMapOvr>
    <a:masterClrMapping/>
  </p:clrMapOvr>
  <mc:AlternateContent xmlns:mc="http://schemas.openxmlformats.org/markup-compatibility/2006">
    <mc:Choice xmlns="" xmlns:m="http://schemas.openxmlformats.org/officeDocument/2006/math" xmlns:w="http://schemas.openxmlformats.org/wordprocessingml/2006/main" xmlns:p14="http://schemas.microsoft.com/office/powerpoint/2010/main" Requires="p14">
      <p:transition p14:dur="2000" advClick="1"/>
    </mc:Choice>
    <mc:Fallback>
      <p:transition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239349" y="260648"/>
            <a:ext cx="11591580" cy="1296145"/>
          </a:xfrm>
        </p:spPr>
        <p:txBody>
          <a:bodyPr>
            <a:noAutofit/>
          </a:bodyPr>
          <a:lstStyle/>
          <a:p>
            <a:pPr algn="ctr">
              <a:defRPr/>
            </a:pPr>
            <a:r>
              <a:rPr lang="ru-RU" sz="3200" b="1">
                <a:solidFill>
                  <a:srgbClr val="002060"/>
                </a:solidFill>
              </a:rPr>
              <a:t>ФЕДЕРАЛЬНЫЙ УЧЕБНЫЙ ПЛАН (19 вариантов)</a:t>
            </a:r>
            <a:endParaRPr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 bwMode="auto">
          <a:xfrm>
            <a:off x="335361" y="1556792"/>
            <a:ext cx="11617291" cy="5184576"/>
          </a:xfrm>
        </p:spPr>
        <p:txBody>
          <a:bodyPr>
            <a:normAutofit/>
          </a:bodyPr>
          <a:lstStyle/>
          <a:p>
            <a:pPr marL="0" indent="0">
              <a:buNone/>
              <a:defRPr/>
            </a:pPr>
            <a:r>
              <a:rPr lang="ru-RU"/>
              <a:t>►гуманитарный профиль с изучением родного языка/родной литературы (обществознание (У) и литература (У));</a:t>
            </a:r>
            <a:endParaRPr/>
          </a:p>
          <a:p>
            <a:pPr marL="0" indent="0">
              <a:buNone/>
              <a:defRPr/>
            </a:pPr>
            <a:r>
              <a:rPr lang="ru-RU"/>
              <a:t>►универсальный профиль с изучением родного языка/родной литературы (2 учебных предмета (У) определяет ОО);</a:t>
            </a:r>
            <a:endParaRPr/>
          </a:p>
          <a:p>
            <a:pPr marL="0" indent="0">
              <a:buNone/>
              <a:defRPr/>
            </a:pPr>
            <a:r>
              <a:rPr lang="ru-RU" sz="3200"/>
              <a:t>► </a:t>
            </a:r>
            <a:r>
              <a:rPr lang="ru-RU" sz="3100"/>
              <a:t>гуманитарный профиль (иностранный язык (У) и литература (У);</a:t>
            </a:r>
            <a:endParaRPr/>
          </a:p>
          <a:p>
            <a:pPr marL="0" indent="0">
              <a:buNone/>
              <a:defRPr/>
            </a:pPr>
            <a:r>
              <a:rPr lang="ru-RU" sz="3100"/>
              <a:t>►гуманитарный профиль (история (У) и литература (У)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="" xmlns:m="http://schemas.openxmlformats.org/officeDocument/2006/math" xmlns:w="http://schemas.openxmlformats.org/wordprocessingml/2006/main" xmlns:p14="http://schemas.microsoft.com/office/powerpoint/2010/main" Requires="p14">
      <p:transition p14:dur="2000" advClick="1"/>
    </mc:Choice>
    <mc:Fallback>
      <p:transition/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239351" y="188641"/>
            <a:ext cx="11380563" cy="1152128"/>
          </a:xfrm>
        </p:spPr>
        <p:txBody>
          <a:bodyPr/>
          <a:lstStyle/>
          <a:p>
            <a:pPr algn="ctr">
              <a:defRPr/>
            </a:pPr>
            <a:r>
              <a:rPr lang="ru-RU" b="1" u="sng">
                <a:solidFill>
                  <a:srgbClr val="002060"/>
                </a:solidFill>
              </a:rPr>
              <a:t>Учебный план</a:t>
            </a:r>
            <a:endParaRPr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 bwMode="auto">
          <a:xfrm>
            <a:off x="239349" y="1484784"/>
            <a:ext cx="11617291" cy="5184576"/>
          </a:xfrm>
        </p:spPr>
        <p:txBody>
          <a:bodyPr>
            <a:normAutofit/>
          </a:bodyPr>
          <a:lstStyle/>
          <a:p>
            <a:pPr marL="514350" indent="-514350">
              <a:buAutoNum type="arabicPeriod"/>
              <a:defRPr/>
            </a:pPr>
            <a:r>
              <a:rPr lang="ru-RU" sz="3200">
                <a:solidFill>
                  <a:schemeClr val="tx1"/>
                </a:solidFill>
              </a:rPr>
              <a:t>должен содержать </a:t>
            </a:r>
            <a:r>
              <a:rPr lang="ru-RU" sz="3200" u="sng">
                <a:solidFill>
                  <a:schemeClr val="tx1"/>
                </a:solidFill>
              </a:rPr>
              <a:t>не менее </a:t>
            </a:r>
            <a:r>
              <a:rPr lang="ru-RU" sz="3200" b="1" u="sng">
                <a:solidFill>
                  <a:srgbClr val="FF0000"/>
                </a:solidFill>
              </a:rPr>
              <a:t>13</a:t>
            </a:r>
            <a:r>
              <a:rPr lang="ru-RU" sz="3200" u="sng">
                <a:solidFill>
                  <a:srgbClr val="FF0000"/>
                </a:solidFill>
              </a:rPr>
              <a:t> </a:t>
            </a:r>
            <a:r>
              <a:rPr lang="ru-RU" sz="3200" u="sng">
                <a:solidFill>
                  <a:schemeClr val="tx1"/>
                </a:solidFill>
              </a:rPr>
              <a:t>учебных предметов </a:t>
            </a:r>
            <a:r>
              <a:rPr lang="ru-RU" sz="3200">
                <a:solidFill>
                  <a:schemeClr val="tx1"/>
                </a:solidFill>
              </a:rPr>
              <a:t>(</a:t>
            </a:r>
            <a:r>
              <a:rPr lang="ru-RU" sz="3200" b="1">
                <a:solidFill>
                  <a:srgbClr val="002060"/>
                </a:solidFill>
              </a:rPr>
              <a:t>русский язык, литература, иностранный язык, математика, информатика, история, география, обществознание, физика, химия, биология, физическая культура и основы безопасности жизнедеятельности</a:t>
            </a:r>
            <a:r>
              <a:rPr lang="ru-RU" sz="3200">
                <a:solidFill>
                  <a:schemeClr val="tx1"/>
                </a:solidFill>
              </a:rPr>
              <a:t>);</a:t>
            </a:r>
            <a:endParaRPr/>
          </a:p>
          <a:p>
            <a:pPr marL="514350" indent="-514350">
              <a:buAutoNum type="arabicPeriod"/>
              <a:defRPr/>
            </a:pPr>
            <a:r>
              <a:rPr lang="ru-RU" sz="3200">
                <a:solidFill>
                  <a:schemeClr val="tx1"/>
                </a:solidFill>
              </a:rPr>
              <a:t>предусматривать изучение </a:t>
            </a:r>
            <a:r>
              <a:rPr lang="ru-RU" sz="3200" u="sng">
                <a:solidFill>
                  <a:schemeClr val="tx1"/>
                </a:solidFill>
              </a:rPr>
              <a:t>не менее </a:t>
            </a:r>
            <a:r>
              <a:rPr lang="ru-RU" sz="3200">
                <a:solidFill>
                  <a:srgbClr val="FF0000"/>
                </a:solidFill>
              </a:rPr>
              <a:t>2</a:t>
            </a:r>
            <a:r>
              <a:rPr lang="ru-RU" sz="3200">
                <a:solidFill>
                  <a:schemeClr val="tx1"/>
                </a:solidFill>
              </a:rPr>
              <a:t> </a:t>
            </a:r>
            <a:r>
              <a:rPr lang="ru-RU" sz="3200">
                <a:solidFill>
                  <a:srgbClr val="FF0000"/>
                </a:solidFill>
              </a:rPr>
              <a:t>учебных предметов на углубленном</a:t>
            </a:r>
            <a:r>
              <a:rPr lang="ru-RU" sz="3200">
                <a:solidFill>
                  <a:schemeClr val="tx1"/>
                </a:solidFill>
              </a:rPr>
              <a:t> </a:t>
            </a:r>
            <a:r>
              <a:rPr lang="ru-RU" sz="3200">
                <a:solidFill>
                  <a:srgbClr val="FF0000"/>
                </a:solidFill>
              </a:rPr>
              <a:t>уровне </a:t>
            </a:r>
            <a:r>
              <a:rPr lang="ru-RU" sz="3200">
                <a:solidFill>
                  <a:schemeClr val="tx1"/>
                </a:solidFill>
              </a:rPr>
              <a:t>в соответствии с выбранным профилем обучения;</a:t>
            </a:r>
            <a:endParaRPr/>
          </a:p>
          <a:p>
            <a:pPr marL="514350" indent="-514350" algn="just">
              <a:buAutoNum type="arabicPeriod"/>
              <a:defRPr/>
            </a:pPr>
            <a:endParaRPr lang="ru-RU" sz="3200">
              <a:solidFill>
                <a:schemeClr val="tx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m="http://schemas.openxmlformats.org/officeDocument/2006/math" xmlns:w="http://schemas.openxmlformats.org/wordprocessingml/2006/main" xmlns:p14="http://schemas.microsoft.com/office/powerpoint/2010/main" Requires="p14">
      <p:transition p14:dur="2000" advClick="1"/>
    </mc:Choice>
    <mc:Fallback>
      <p:transition/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239351" y="188641"/>
            <a:ext cx="11493104" cy="1152128"/>
          </a:xfrm>
        </p:spPr>
        <p:txBody>
          <a:bodyPr/>
          <a:lstStyle/>
          <a:p>
            <a:pPr algn="ctr">
              <a:defRPr/>
            </a:pPr>
            <a:r>
              <a:rPr lang="ru-RU" b="1" u="sng">
                <a:solidFill>
                  <a:srgbClr val="002060"/>
                </a:solidFill>
              </a:rPr>
              <a:t>Учебный план</a:t>
            </a:r>
            <a:endParaRPr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 bwMode="auto">
          <a:xfrm>
            <a:off x="239349" y="1252024"/>
            <a:ext cx="11617291" cy="5417335"/>
          </a:xfrm>
        </p:spPr>
        <p:txBody>
          <a:bodyPr>
            <a:normAutofit/>
          </a:bodyPr>
          <a:lstStyle/>
          <a:p>
            <a:pPr marL="0" indent="0" algn="just">
              <a:buNone/>
              <a:defRPr/>
            </a:pPr>
            <a:r>
              <a:rPr lang="ru-RU" sz="3200">
                <a:solidFill>
                  <a:schemeClr val="tx1"/>
                </a:solidFill>
              </a:rPr>
              <a:t>3. </a:t>
            </a:r>
            <a:r>
              <a:rPr lang="ru-RU" sz="3200"/>
              <a:t>В</a:t>
            </a:r>
            <a:r>
              <a:rPr lang="ru-RU" sz="3200">
                <a:solidFill>
                  <a:schemeClr val="tx1"/>
                </a:solidFill>
              </a:rPr>
              <a:t>ключение на углубленном уровне </a:t>
            </a:r>
            <a:r>
              <a:rPr lang="ru-RU" sz="3200">
                <a:solidFill>
                  <a:srgbClr val="FF0000"/>
                </a:solidFill>
              </a:rPr>
              <a:t>обществознания.</a:t>
            </a:r>
            <a:endParaRPr/>
          </a:p>
          <a:p>
            <a:pPr marL="0" indent="0" algn="just">
              <a:buNone/>
              <a:defRPr/>
            </a:pPr>
            <a:r>
              <a:rPr lang="ru-RU" sz="3200"/>
              <a:t>4. С</a:t>
            </a:r>
            <a:r>
              <a:rPr lang="ru-RU" sz="3200">
                <a:solidFill>
                  <a:schemeClr val="tx1"/>
                </a:solidFill>
              </a:rPr>
              <a:t>одержание таких предметов, как </a:t>
            </a:r>
            <a:r>
              <a:rPr lang="ru-RU" sz="3200">
                <a:solidFill>
                  <a:srgbClr val="FF0000"/>
                </a:solidFill>
              </a:rPr>
              <a:t>"Право" и "Экономика"</a:t>
            </a:r>
            <a:r>
              <a:rPr lang="ru-RU" sz="3200">
                <a:solidFill>
                  <a:schemeClr val="tx1"/>
                </a:solidFill>
              </a:rPr>
              <a:t>, интегрировано в предмет "Обществознание" базового и углубленного уровня.</a:t>
            </a:r>
            <a:endParaRPr/>
          </a:p>
          <a:p>
            <a:pPr marL="0" indent="0" algn="just">
              <a:buNone/>
              <a:defRPr/>
            </a:pPr>
            <a:r>
              <a:rPr lang="ru-RU" sz="3200">
                <a:solidFill>
                  <a:schemeClr val="tx1"/>
                </a:solidFill>
              </a:rPr>
              <a:t>5. </a:t>
            </a:r>
            <a:r>
              <a:rPr lang="ru-RU" sz="3200" b="1">
                <a:solidFill>
                  <a:srgbClr val="002060"/>
                </a:solidFill>
              </a:rPr>
              <a:t>Содержание учебного предмета "Астрономия" вошло в «Физика»;</a:t>
            </a:r>
            <a:endParaRPr/>
          </a:p>
          <a:p>
            <a:pPr marL="0" indent="0" algn="just">
              <a:buNone/>
              <a:defRPr/>
            </a:pPr>
            <a:r>
              <a:rPr lang="ru-RU" sz="3200">
                <a:solidFill>
                  <a:schemeClr val="tx1"/>
                </a:solidFill>
              </a:rPr>
              <a:t>6. Содержание учебных предметов </a:t>
            </a:r>
            <a:r>
              <a:rPr lang="ru-RU" sz="3200">
                <a:solidFill>
                  <a:srgbClr val="FF0000"/>
                </a:solidFill>
              </a:rPr>
              <a:t>"Естествознание" и "Экология"</a:t>
            </a:r>
            <a:r>
              <a:rPr lang="ru-RU" sz="3200">
                <a:solidFill>
                  <a:schemeClr val="tx1"/>
                </a:solidFill>
              </a:rPr>
              <a:t> включено в такие учебные предметы как "Биология", "Химия", «Физика».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="" xmlns:m="http://schemas.openxmlformats.org/officeDocument/2006/math" xmlns:w="http://schemas.openxmlformats.org/wordprocessingml/2006/main" xmlns:p14="http://schemas.microsoft.com/office/powerpoint/2010/main" Requires="p14">
      <p:transition p14:dur="2000" advClick="1"/>
    </mc:Choice>
    <mc:Fallback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/>
        <p:txBody>
          <a:bodyPr>
            <a:normAutofit/>
          </a:bodyPr>
          <a:lstStyle/>
          <a:p>
            <a:pPr algn="ctr">
              <a:defRPr/>
            </a:pPr>
            <a:r>
              <a:rPr lang="ru-RU" b="1">
                <a:solidFill>
                  <a:srgbClr val="002060"/>
                </a:solidFill>
              </a:rPr>
              <a:t>Повестка </a:t>
            </a:r>
            <a:br>
              <a:rPr lang="ru-RU" b="1">
                <a:solidFill>
                  <a:srgbClr val="002060"/>
                </a:solidFill>
              </a:rPr>
            </a:br>
            <a:r>
              <a:rPr lang="ru-RU" b="1">
                <a:solidFill>
                  <a:srgbClr val="002060"/>
                </a:solidFill>
              </a:rPr>
              <a:t>педагогического совета:</a:t>
            </a:r>
            <a:endParaRPr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 bwMode="auto"/>
        <p:txBody>
          <a:bodyPr>
            <a:normAutofit/>
          </a:bodyPr>
          <a:lstStyle/>
          <a:p>
            <a:pPr marL="0" indent="0">
              <a:buNone/>
              <a:defRPr/>
            </a:pPr>
            <a:r>
              <a:rPr lang="ru-RU" sz="3600" dirty="0"/>
              <a:t>1.	</a:t>
            </a:r>
            <a:r>
              <a:rPr lang="ru-RU" dirty="0"/>
              <a:t>Вступительное слово директора </a:t>
            </a:r>
            <a:r>
              <a:rPr lang="ru-RU" dirty="0" smtClean="0"/>
              <a:t>школы (директор </a:t>
            </a:r>
            <a:r>
              <a:rPr lang="ru-RU" dirty="0" err="1" smtClean="0"/>
              <a:t>Пустоварова</a:t>
            </a:r>
            <a:r>
              <a:rPr lang="ru-RU" dirty="0" smtClean="0"/>
              <a:t> С.А.).</a:t>
            </a:r>
            <a:endParaRPr/>
          </a:p>
          <a:p>
            <a:pPr marL="742950" indent="-742950">
              <a:buFont typeface="Arial"/>
              <a:buAutoNum type="arabicPeriod" startAt="2"/>
              <a:defRPr/>
            </a:pPr>
            <a:r>
              <a:rPr lang="ru-RU" dirty="0"/>
              <a:t>«Особенности введения ФГОС СОО» </a:t>
            </a:r>
            <a:r>
              <a:rPr lang="ru-RU" dirty="0" smtClean="0"/>
              <a:t>(зам.директора Грибова Р.Н.)</a:t>
            </a:r>
            <a:endParaRPr/>
          </a:p>
          <a:p>
            <a:pPr marL="742950" indent="-742950">
              <a:buAutoNum type="arabicPeriod" startAt="2"/>
              <a:defRPr/>
            </a:pPr>
            <a:r>
              <a:rPr lang="ru-RU" dirty="0"/>
              <a:t>Переход на ООП на основе ФООП» </a:t>
            </a:r>
            <a:r>
              <a:rPr lang="ru-RU" dirty="0" smtClean="0"/>
              <a:t>(зам.директора Грибова Р.Н.)</a:t>
            </a:r>
            <a:endParaRPr/>
          </a:p>
          <a:p>
            <a:pPr marL="0" indent="0">
              <a:buNone/>
              <a:defRPr/>
            </a:pPr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="" xmlns:m="http://schemas.openxmlformats.org/officeDocument/2006/math" xmlns:w="http://schemas.openxmlformats.org/wordprocessingml/2006/main" xmlns:p14="http://schemas.microsoft.com/office/powerpoint/2010/main" Requires="p14">
      <p:transition p14:dur="2000" advClick="1"/>
    </mc:Choice>
    <mc:Fallback>
      <p:transition/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239351" y="188641"/>
            <a:ext cx="11507172" cy="1152128"/>
          </a:xfrm>
        </p:spPr>
        <p:txBody>
          <a:bodyPr/>
          <a:lstStyle/>
          <a:p>
            <a:pPr algn="ctr">
              <a:defRPr/>
            </a:pPr>
            <a:r>
              <a:rPr lang="ru-RU" b="1" u="sng">
                <a:solidFill>
                  <a:srgbClr val="002060"/>
                </a:solidFill>
              </a:rPr>
              <a:t>Учебный план</a:t>
            </a:r>
            <a:endParaRPr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 bwMode="auto">
          <a:xfrm>
            <a:off x="239349" y="1628800"/>
            <a:ext cx="11617291" cy="3964280"/>
          </a:xfrm>
        </p:spPr>
        <p:txBody>
          <a:bodyPr>
            <a:normAutofit fontScale="92500" lnSpcReduction="10000"/>
          </a:bodyPr>
          <a:lstStyle/>
          <a:p>
            <a:pPr marL="0" indent="0" algn="just">
              <a:buNone/>
              <a:defRPr/>
            </a:pPr>
            <a:r>
              <a:rPr lang="ru-RU" sz="3200">
                <a:solidFill>
                  <a:schemeClr val="tx1"/>
                </a:solidFill>
              </a:rPr>
              <a:t>7. </a:t>
            </a:r>
            <a:r>
              <a:rPr lang="ru-RU" sz="3600">
                <a:solidFill>
                  <a:schemeClr val="tx1"/>
                </a:solidFill>
              </a:rPr>
              <a:t>Содержание учебного предмета </a:t>
            </a:r>
            <a:r>
              <a:rPr lang="ru-RU" sz="3600">
                <a:solidFill>
                  <a:srgbClr val="FF0000"/>
                </a:solidFill>
              </a:rPr>
              <a:t>"Россия в мире" </a:t>
            </a:r>
            <a:r>
              <a:rPr lang="ru-RU" sz="3600">
                <a:solidFill>
                  <a:schemeClr val="tx1"/>
                </a:solidFill>
              </a:rPr>
              <a:t>вошло в учебные предметы "История" и "Обществознание".</a:t>
            </a:r>
            <a:endParaRPr/>
          </a:p>
          <a:p>
            <a:pPr marL="0" indent="0" algn="just">
              <a:buNone/>
              <a:defRPr/>
            </a:pPr>
            <a:r>
              <a:rPr lang="ru-RU" sz="3600">
                <a:solidFill>
                  <a:srgbClr val="002060"/>
                </a:solidFill>
              </a:rPr>
              <a:t>8.</a:t>
            </a:r>
            <a:r>
              <a:rPr lang="ru-RU" sz="3600"/>
              <a:t> </a:t>
            </a:r>
            <a:r>
              <a:rPr lang="ru-RU" sz="3600" b="1">
                <a:solidFill>
                  <a:srgbClr val="002060"/>
                </a:solidFill>
              </a:rPr>
              <a:t>Обязательное проведение входной диагностики в 10 классе.</a:t>
            </a:r>
            <a:endParaRPr/>
          </a:p>
          <a:p>
            <a:pPr marL="0" indent="0" algn="just">
              <a:buNone/>
              <a:defRPr/>
            </a:pPr>
            <a:r>
              <a:rPr lang="ru-RU" sz="3600" b="1">
                <a:solidFill>
                  <a:srgbClr val="002060"/>
                </a:solidFill>
              </a:rPr>
              <a:t>9. Увеличение количества часов на русский язык (2 ч. – в 10 кл. + 2 ч. – в 11 кл. = 4 часа).</a:t>
            </a:r>
            <a:endParaRPr/>
          </a:p>
          <a:p>
            <a:pPr marL="0" indent="0" algn="just">
              <a:buNone/>
              <a:defRPr/>
            </a:pPr>
            <a:r>
              <a:rPr lang="ru-RU" sz="3600" b="1">
                <a:solidFill>
                  <a:srgbClr val="002060"/>
                </a:solidFill>
              </a:rPr>
              <a:t>10. Математика: алгебра и начала математического анализа + геометрия  теория вероятности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="" xmlns:m="http://schemas.openxmlformats.org/officeDocument/2006/math" xmlns:w="http://schemas.openxmlformats.org/wordprocessingml/2006/main" xmlns:p14="http://schemas.microsoft.com/office/powerpoint/2010/main" Requires="p14">
      <p:transition p14:dur="2000" advClick="1"/>
    </mc:Choice>
    <mc:Fallback>
      <p:transition/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239349" y="365130"/>
            <a:ext cx="11535309" cy="1335681"/>
          </a:xfrm>
        </p:spPr>
        <p:txBody>
          <a:bodyPr>
            <a:noAutofit/>
          </a:bodyPr>
          <a:lstStyle/>
          <a:p>
            <a:pPr algn="ctr">
              <a:defRPr/>
            </a:pPr>
            <a:r>
              <a:rPr lang="ru-RU" sz="3600" b="1">
                <a:solidFill>
                  <a:srgbClr val="002060"/>
                </a:solidFill>
              </a:rPr>
              <a:t>Об управленческих механизмах введения обновленного ФГОС СОО</a:t>
            </a:r>
            <a:endParaRPr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 bwMode="auto">
          <a:xfrm>
            <a:off x="143339" y="1772816"/>
            <a:ext cx="11809312" cy="4896544"/>
          </a:xfrm>
        </p:spPr>
        <p:txBody>
          <a:bodyPr>
            <a:normAutofit/>
          </a:bodyPr>
          <a:lstStyle/>
          <a:p>
            <a:pPr marL="0" indent="0">
              <a:buNone/>
              <a:defRPr/>
            </a:pPr>
            <a:r>
              <a:rPr lang="ru-RU" u="sng">
                <a:solidFill>
                  <a:srgbClr val="FF0000"/>
                </a:solidFill>
              </a:rPr>
              <a:t>организационно-управленческие мероприятия:</a:t>
            </a:r>
            <a:endParaRPr/>
          </a:p>
          <a:p>
            <a:pPr marL="0" indent="0" algn="just">
              <a:buNone/>
              <a:defRPr/>
            </a:pPr>
            <a:r>
              <a:rPr lang="ru-RU"/>
              <a:t>- </a:t>
            </a:r>
            <a:r>
              <a:rPr lang="ru-RU" sz="3200"/>
              <a:t>разработка и корректировка локальных актов ОО;</a:t>
            </a:r>
            <a:endParaRPr/>
          </a:p>
          <a:p>
            <a:pPr marL="0" indent="0" algn="just">
              <a:buNone/>
              <a:defRPr/>
            </a:pPr>
            <a:r>
              <a:rPr lang="ru-RU" sz="3200"/>
              <a:t>- планирование и реализация мероприятий по обеспечению условий реализации обновленного ФГОС СОО;</a:t>
            </a:r>
            <a:endParaRPr/>
          </a:p>
          <a:p>
            <a:pPr marL="0" indent="0" algn="just">
              <a:buNone/>
              <a:defRPr/>
            </a:pPr>
            <a:r>
              <a:rPr lang="ru-RU" sz="3200"/>
              <a:t>- организация работы методических служб на  уровне образовательной организации,   учебно-методических объединений и ассоциаций учителей-предметников.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="" xmlns:m="http://schemas.openxmlformats.org/officeDocument/2006/math" xmlns:w="http://schemas.openxmlformats.org/wordprocessingml/2006/main" xmlns:p14="http://schemas.microsoft.com/office/powerpoint/2010/main" Requires="p14">
      <p:transition p14:dur="2000" advClick="1"/>
    </mc:Choice>
    <mc:Fallback>
      <p:transition/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239349" y="365130"/>
            <a:ext cx="11647851" cy="1335681"/>
          </a:xfrm>
        </p:spPr>
        <p:txBody>
          <a:bodyPr>
            <a:noAutofit/>
          </a:bodyPr>
          <a:lstStyle/>
          <a:p>
            <a:pPr algn="ctr">
              <a:defRPr/>
            </a:pPr>
            <a:r>
              <a:rPr lang="ru-RU" sz="3600" b="1">
                <a:solidFill>
                  <a:srgbClr val="002060"/>
                </a:solidFill>
              </a:rPr>
              <a:t>Об управленческих механизмах введения обновленного ФГОС СОО</a:t>
            </a:r>
            <a:endParaRPr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 bwMode="auto">
          <a:xfrm>
            <a:off x="143339" y="1772816"/>
            <a:ext cx="11809312" cy="4896544"/>
          </a:xfrm>
        </p:spPr>
        <p:txBody>
          <a:bodyPr>
            <a:normAutofit/>
          </a:bodyPr>
          <a:lstStyle/>
          <a:p>
            <a:pPr marL="0" indent="0">
              <a:buNone/>
              <a:defRPr/>
            </a:pPr>
            <a:r>
              <a:rPr lang="ru-RU" u="sng">
                <a:solidFill>
                  <a:srgbClr val="FF0000"/>
                </a:solidFill>
              </a:rPr>
              <a:t>организационно-методическая поддержка каждого учителя:</a:t>
            </a:r>
            <a:endParaRPr/>
          </a:p>
          <a:p>
            <a:pPr marL="0" indent="0" algn="just">
              <a:buNone/>
              <a:defRPr/>
            </a:pPr>
            <a:r>
              <a:rPr lang="ru-RU"/>
              <a:t>- </a:t>
            </a:r>
            <a:r>
              <a:rPr lang="ru-RU" sz="3200"/>
              <a:t>проведение анализа уроков, организованных в соответствии с требованиями обновленного ФГОС СОО;</a:t>
            </a:r>
            <a:endParaRPr/>
          </a:p>
          <a:p>
            <a:pPr marL="0" indent="0" algn="just">
              <a:buNone/>
              <a:defRPr/>
            </a:pPr>
            <a:r>
              <a:rPr lang="ru-RU" sz="3200"/>
              <a:t>- организация взаимопосещения занятий учителями;</a:t>
            </a:r>
            <a:endParaRPr/>
          </a:p>
          <a:p>
            <a:pPr marL="0" indent="0" algn="just">
              <a:buNone/>
              <a:defRPr/>
            </a:pPr>
            <a:r>
              <a:rPr lang="ru-RU" sz="3200"/>
              <a:t>- рассмотрение на педагогических советах промежуточных результатов реализации обновленного ФГОС СОО;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="" xmlns:m="http://schemas.openxmlformats.org/officeDocument/2006/math" xmlns:w="http://schemas.openxmlformats.org/wordprocessingml/2006/main" xmlns:p14="http://schemas.microsoft.com/office/powerpoint/2010/main" Requires="p14">
      <p:transition p14:dur="2000" advClick="1"/>
    </mc:Choice>
    <mc:Fallback>
      <p:transition/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239349" y="365130"/>
            <a:ext cx="11563445" cy="1335681"/>
          </a:xfrm>
        </p:spPr>
        <p:txBody>
          <a:bodyPr>
            <a:noAutofit/>
          </a:bodyPr>
          <a:lstStyle/>
          <a:p>
            <a:pPr algn="ctr">
              <a:defRPr/>
            </a:pPr>
            <a:r>
              <a:rPr lang="ru-RU" sz="3600" b="1">
                <a:solidFill>
                  <a:srgbClr val="002060"/>
                </a:solidFill>
              </a:rPr>
              <a:t>Об управленческих механизмах введения обновленного ФГОС СОО</a:t>
            </a:r>
            <a:endParaRPr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 bwMode="auto">
          <a:xfrm>
            <a:off x="143339" y="1772816"/>
            <a:ext cx="11809312" cy="4896544"/>
          </a:xfrm>
        </p:spPr>
        <p:txBody>
          <a:bodyPr>
            <a:normAutofit/>
          </a:bodyPr>
          <a:lstStyle/>
          <a:p>
            <a:pPr marL="0" indent="0">
              <a:buNone/>
              <a:defRPr/>
            </a:pPr>
            <a:r>
              <a:rPr lang="ru-RU" u="sng">
                <a:solidFill>
                  <a:srgbClr val="FF0000"/>
                </a:solidFill>
              </a:rPr>
              <a:t>организационно-методическая поддержка каждого учителя:</a:t>
            </a:r>
            <a:endParaRPr/>
          </a:p>
          <a:p>
            <a:pPr marL="0" indent="0">
              <a:buNone/>
              <a:defRPr/>
            </a:pPr>
            <a:r>
              <a:rPr lang="ru-RU"/>
              <a:t>- </a:t>
            </a:r>
            <a:r>
              <a:rPr lang="ru-RU" sz="3600"/>
              <a:t>формирование системы </a:t>
            </a:r>
            <a:r>
              <a:rPr lang="ru-RU" sz="3600">
                <a:solidFill>
                  <a:srgbClr val="7030A0"/>
                </a:solidFill>
              </a:rPr>
              <a:t>наставничества </a:t>
            </a:r>
            <a:r>
              <a:rPr lang="ru-RU" sz="3600"/>
              <a:t>для профессионального роста молодых специалистов;</a:t>
            </a:r>
            <a:endParaRPr/>
          </a:p>
          <a:p>
            <a:pPr marL="0" indent="0">
              <a:buNone/>
              <a:defRPr/>
            </a:pPr>
            <a:r>
              <a:rPr lang="ru-RU" sz="3600"/>
              <a:t>- обеспечение контроля качества организации учителем учебно-воспитательного процесса.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="" xmlns:m="http://schemas.openxmlformats.org/officeDocument/2006/math" xmlns:w="http://schemas.openxmlformats.org/wordprocessingml/2006/main" xmlns:p14="http://schemas.microsoft.com/office/powerpoint/2010/main" Requires="p14">
      <p:transition p14:dur="2000" advClick="1"/>
    </mc:Choice>
    <mc:Fallback>
      <p:transition/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335361" y="188643"/>
            <a:ext cx="11551839" cy="1584175"/>
          </a:xfrm>
        </p:spPr>
        <p:txBody>
          <a:bodyPr>
            <a:noAutofit/>
          </a:bodyPr>
          <a:lstStyle/>
          <a:p>
            <a:pPr algn="ctr">
              <a:defRPr/>
            </a:pPr>
            <a:r>
              <a:rPr lang="ru-RU" sz="3600" b="1">
                <a:solidFill>
                  <a:srgbClr val="002060"/>
                </a:solidFill>
              </a:rPr>
              <a:t>План-график мероприятий по введению обновленного ФГОС СОО</a:t>
            </a:r>
            <a:endParaRPr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</p:nvPr>
        </p:nvGraphicFramePr>
        <p:xfrm>
          <a:off x="143339" y="2060575"/>
          <a:ext cx="11809311" cy="2179317"/>
        </p:xfrm>
        <a:graphic>
          <a:graphicData uri="http://schemas.openxmlformats.org/drawingml/2006/table">
            <a:tbl>
              <a:tblPr firstRow="1" bandRow="1"/>
              <a:tblGrid>
                <a:gridCol w="1352977"/>
                <a:gridCol w="3389851"/>
                <a:gridCol w="2094957"/>
                <a:gridCol w="2379238"/>
                <a:gridCol w="2592288"/>
              </a:tblGrid>
              <a:tr h="370839"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ru-RU" sz="3200">
                          <a:solidFill>
                            <a:schemeClr val="tx1"/>
                          </a:solidFill>
                        </a:rPr>
                        <a:t>№п/п</a:t>
                      </a:r>
                      <a:endParaRPr/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ru-RU" sz="3200">
                          <a:solidFill>
                            <a:schemeClr val="tx1"/>
                          </a:solidFill>
                        </a:rPr>
                        <a:t>Наименование мероприятия</a:t>
                      </a:r>
                      <a:endParaRPr/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2800">
                          <a:solidFill>
                            <a:schemeClr val="tx1"/>
                          </a:solidFill>
                        </a:rPr>
                        <a:t>Сроки</a:t>
                      </a:r>
                      <a:endParaRPr/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ru-RU" sz="3200">
                          <a:solidFill>
                            <a:schemeClr val="tx1"/>
                          </a:solidFill>
                        </a:rPr>
                        <a:t>Ответственный</a:t>
                      </a:r>
                      <a:endParaRPr/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ru-RU" sz="3200">
                          <a:solidFill>
                            <a:schemeClr val="tx1"/>
                          </a:solidFill>
                        </a:rPr>
                        <a:t>Планируемый результат</a:t>
                      </a:r>
                      <a:endParaRPr/>
                    </a:p>
                  </a:txBody>
                  <a:tcPr marL="121920" marR="121920"/>
                </a:tc>
              </a:tr>
              <a:tr h="370839"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ru-RU"/>
                        <a:t>1.</a:t>
                      </a:r>
                      <a:endParaRPr/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endParaRPr lang="ru-RU"/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endParaRPr lang="ru-RU"/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endParaRPr lang="ru-RU"/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endParaRPr lang="ru-RU"/>
                    </a:p>
                  </a:txBody>
                  <a:tcPr marL="121920" marR="121920"/>
                </a:tc>
              </a:tr>
              <a:tr h="370839"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ru-RU"/>
                        <a:t>2.</a:t>
                      </a:r>
                      <a:endParaRPr/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endParaRPr lang="ru-RU"/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endParaRPr lang="ru-RU"/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endParaRPr lang="ru-RU"/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endParaRPr lang="ru-RU"/>
                    </a:p>
                  </a:txBody>
                  <a:tcPr marL="121920" marR="121920"/>
                </a:tc>
              </a:tr>
              <a:tr h="370839"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ru-RU"/>
                        <a:t>3.</a:t>
                      </a:r>
                      <a:endParaRPr/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endParaRPr lang="ru-RU"/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endParaRPr lang="ru-RU"/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endParaRPr lang="ru-RU"/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endParaRPr lang="ru-RU"/>
                    </a:p>
                  </a:txBody>
                  <a:tcPr marL="121920" marR="121920"/>
                </a:tc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>
    <mc:Choice xmlns="" xmlns:m="http://schemas.openxmlformats.org/officeDocument/2006/math" xmlns:w="http://schemas.openxmlformats.org/wordprocessingml/2006/main" xmlns:p14="http://schemas.microsoft.com/office/powerpoint/2010/main" Requires="p14">
      <p:transition p14:dur="2000" advClick="1"/>
    </mc:Choice>
    <mc:Fallback>
      <p:transition/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335360" y="188641"/>
            <a:ext cx="11270486" cy="1080120"/>
          </a:xfrm>
        </p:spPr>
        <p:txBody>
          <a:bodyPr>
            <a:normAutofit/>
          </a:bodyPr>
          <a:lstStyle/>
          <a:p>
            <a:pPr algn="ctr">
              <a:defRPr/>
            </a:pPr>
            <a:r>
              <a:rPr lang="ru-RU" b="1">
                <a:solidFill>
                  <a:srgbClr val="002060"/>
                </a:solidFill>
              </a:rPr>
              <a:t>Разделы Плана-графика</a:t>
            </a:r>
            <a:endParaRPr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 bwMode="auto">
          <a:xfrm>
            <a:off x="239349" y="1268760"/>
            <a:ext cx="11521280" cy="3978489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  <a:defRPr/>
            </a:pPr>
            <a:r>
              <a:rPr lang="ru-RU"/>
              <a:t>1. </a:t>
            </a:r>
            <a:r>
              <a:rPr lang="ru-RU" sz="3900"/>
              <a:t>Нормативное обеспечение введения обновленного ФГОС среднего общего образования;</a:t>
            </a:r>
            <a:endParaRPr/>
          </a:p>
          <a:p>
            <a:pPr marL="0" indent="0">
              <a:buNone/>
              <a:defRPr/>
            </a:pPr>
            <a:r>
              <a:rPr lang="ru-RU" sz="3900"/>
              <a:t>2. Методическое обеспечение введения обновленного ФГОС среднего общего образования;</a:t>
            </a:r>
            <a:endParaRPr/>
          </a:p>
          <a:p>
            <a:pPr marL="0" indent="0">
              <a:buNone/>
              <a:defRPr/>
            </a:pPr>
            <a:r>
              <a:rPr lang="ru-RU" sz="3900"/>
              <a:t>3. Кадровое обеспечение введения обновленного ФГОС среднего общего образования;</a:t>
            </a:r>
            <a:endParaRPr/>
          </a:p>
          <a:p>
            <a:pPr marL="0" indent="0">
              <a:buNone/>
              <a:defRPr/>
            </a:pPr>
            <a:r>
              <a:rPr lang="ru-RU" sz="3900"/>
              <a:t>4. Организационно-управленческое обеспечение введения обновленного ФГОС среднего общего образования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="" xmlns:m="http://schemas.openxmlformats.org/officeDocument/2006/math" xmlns:w="http://schemas.openxmlformats.org/wordprocessingml/2006/main" xmlns:p14="http://schemas.microsoft.com/office/powerpoint/2010/main" Requires="p14">
      <p:transition p14:dur="2000" advClick="1"/>
    </mc:Choice>
    <mc:Fallback>
      <p:transition/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335360" y="188641"/>
            <a:ext cx="11523705" cy="1080120"/>
          </a:xfrm>
        </p:spPr>
        <p:txBody>
          <a:bodyPr>
            <a:normAutofit/>
          </a:bodyPr>
          <a:lstStyle/>
          <a:p>
            <a:pPr algn="ctr">
              <a:defRPr/>
            </a:pPr>
            <a:r>
              <a:rPr lang="ru-RU" b="1">
                <a:solidFill>
                  <a:srgbClr val="002060"/>
                </a:solidFill>
              </a:rPr>
              <a:t>Разделы Плана-графика</a:t>
            </a:r>
            <a:endParaRPr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 bwMode="auto">
          <a:xfrm>
            <a:off x="239349" y="1628800"/>
            <a:ext cx="11521280" cy="4896544"/>
          </a:xfrm>
        </p:spPr>
        <p:txBody>
          <a:bodyPr>
            <a:normAutofit/>
          </a:bodyPr>
          <a:lstStyle/>
          <a:p>
            <a:pPr marL="0" indent="0">
              <a:buNone/>
              <a:defRPr/>
            </a:pPr>
            <a:r>
              <a:rPr lang="ru-RU" sz="3600"/>
              <a:t>5. </a:t>
            </a:r>
            <a:r>
              <a:rPr lang="ru-RU" sz="4000"/>
              <a:t>Мониторинг готовности к введению обновленных ФГОС среднего общего образования;</a:t>
            </a:r>
            <a:endParaRPr/>
          </a:p>
          <a:p>
            <a:pPr marL="0" indent="0">
              <a:buNone/>
              <a:defRPr/>
            </a:pPr>
            <a:r>
              <a:rPr lang="ru-RU" sz="4000"/>
              <a:t>6. Информационное обеспечение введения обновленного ФГОС среднего общего образования.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="" xmlns:m="http://schemas.openxmlformats.org/officeDocument/2006/math" xmlns:w="http://schemas.openxmlformats.org/wordprocessingml/2006/main" xmlns:p14="http://schemas.microsoft.com/office/powerpoint/2010/main" Requires="p14">
      <p:transition p14:dur="2000" advClick="1"/>
    </mc:Choice>
    <mc:Fallback>
      <p:transition/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 bwMode="auto">
          <a:xfrm>
            <a:off x="838200" y="465364"/>
            <a:ext cx="10515600" cy="5711599"/>
          </a:xfrm>
        </p:spPr>
        <p:txBody>
          <a:bodyPr>
            <a:normAutofit/>
          </a:bodyPr>
          <a:lstStyle/>
          <a:p>
            <a:pPr marL="0" indent="0" algn="ctr">
              <a:buNone/>
              <a:defRPr/>
            </a:pPr>
            <a:r>
              <a:rPr lang="ru-RU" sz="6000" b="1">
                <a:solidFill>
                  <a:srgbClr val="C00000"/>
                </a:solidFill>
              </a:rPr>
              <a:t>Федеральные основные образовательные программы (ФООП)</a:t>
            </a:r>
            <a:endParaRPr/>
          </a:p>
          <a:p>
            <a:pPr marL="0" indent="0" algn="ctr">
              <a:buNone/>
              <a:defRPr/>
            </a:pPr>
            <a:r>
              <a:rPr lang="ru-RU" sz="4800" b="1">
                <a:solidFill>
                  <a:srgbClr val="002060"/>
                </a:solidFill>
              </a:rPr>
              <a:t>с 01.09.2023 г.</a:t>
            </a:r>
            <a:endParaRPr/>
          </a:p>
          <a:p>
            <a:pPr marL="0" indent="0" algn="r">
              <a:buNone/>
              <a:defRPr/>
            </a:pPr>
            <a:endParaRPr lang="ru-RU" sz="2400" b="1">
              <a:solidFill>
                <a:srgbClr val="002060"/>
              </a:solidFill>
              <a:latin typeface="Times New Roman"/>
              <a:cs typeface="Times New Roman"/>
            </a:endParaRPr>
          </a:p>
          <a:p>
            <a:pPr marL="0" indent="0" algn="r">
              <a:buNone/>
              <a:defRPr/>
            </a:pPr>
            <a:endParaRPr lang="ru-RU" sz="2400" b="1">
              <a:solidFill>
                <a:srgbClr val="002060"/>
              </a:solidFill>
              <a:latin typeface="Times New Roman"/>
              <a:cs typeface="Times New Roman"/>
            </a:endParaRPr>
          </a:p>
          <a:p>
            <a:pPr marL="0" indent="0" algn="ctr">
              <a:buNone/>
              <a:defRPr/>
            </a:pPr>
            <a:endParaRPr lang="ru-RU" sz="4800" b="1">
              <a:solidFill>
                <a:srgbClr val="00206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m="http://schemas.openxmlformats.org/officeDocument/2006/math" xmlns:w="http://schemas.openxmlformats.org/wordprocessingml/2006/main" xmlns:p14="http://schemas.microsoft.com/office/powerpoint/2010/main" Requires="p14">
      <p:transition p14:dur="2000" advClick="1"/>
    </mc:Choice>
    <mc:Fallback>
      <p:transition/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335361" y="116632"/>
            <a:ext cx="11617291" cy="792087"/>
          </a:xfrm>
        </p:spPr>
        <p:txBody>
          <a:bodyPr>
            <a:normAutofit fontScale="90000"/>
          </a:bodyPr>
          <a:lstStyle/>
          <a:p>
            <a:pPr algn="ctr">
              <a:defRPr/>
            </a:pPr>
            <a:r>
              <a:rPr lang="ru-RU"/>
              <a:t/>
            </a:r>
            <a:br>
              <a:rPr lang="ru-RU"/>
            </a:br>
            <a:r>
              <a:rPr lang="ru-RU" b="1" u="sng">
                <a:solidFill>
                  <a:srgbClr val="002060"/>
                </a:solidFill>
              </a:rPr>
              <a:t>Федеральная  ООП  СОО</a:t>
            </a:r>
            <a:br>
              <a:rPr lang="ru-RU" b="1" u="sng">
                <a:solidFill>
                  <a:srgbClr val="002060"/>
                </a:solidFill>
              </a:rPr>
            </a:br>
            <a:endParaRPr lang="ru-RU" b="1" u="sng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 bwMode="auto">
          <a:xfrm>
            <a:off x="239352" y="980728"/>
            <a:ext cx="11713301" cy="4618214"/>
          </a:xfrm>
        </p:spPr>
        <p:txBody>
          <a:bodyPr>
            <a:normAutofit lnSpcReduction="10000"/>
          </a:bodyPr>
          <a:lstStyle/>
          <a:p>
            <a:pPr marL="0" lvl="0" indent="0" algn="just">
              <a:spcBef>
                <a:spcPts val="0"/>
              </a:spcBef>
              <a:buNone/>
              <a:defRPr/>
            </a:pPr>
            <a:r>
              <a:rPr lang="ru-RU" sz="2800" b="1">
                <a:solidFill>
                  <a:srgbClr val="002060"/>
                </a:solidFill>
              </a:rPr>
              <a:t>ЦЕЛЕВОЙ РАЗДЕЛ:</a:t>
            </a:r>
            <a:endParaRPr/>
          </a:p>
          <a:p>
            <a:pPr marL="0" lvl="0" indent="0" algn="just">
              <a:spcBef>
                <a:spcPts val="0"/>
              </a:spcBef>
              <a:buFontTx/>
              <a:buChar char="-"/>
              <a:defRPr/>
            </a:pPr>
            <a:r>
              <a:rPr lang="ru-RU" sz="1800">
                <a:solidFill>
                  <a:prstClr val="black"/>
                </a:solidFill>
              </a:rPr>
              <a:t> пояснительная записка</a:t>
            </a:r>
            <a:endParaRPr/>
          </a:p>
          <a:p>
            <a:pPr marL="0" lvl="0" indent="0" algn="just">
              <a:spcBef>
                <a:spcPts val="0"/>
              </a:spcBef>
              <a:buFontTx/>
              <a:buChar char="-"/>
              <a:defRPr/>
            </a:pPr>
            <a:r>
              <a:rPr lang="ru-RU" sz="1800">
                <a:solidFill>
                  <a:prstClr val="black"/>
                </a:solidFill>
              </a:rPr>
              <a:t> планируемые результаты освоения обучающимися ФОП СОО</a:t>
            </a:r>
            <a:endParaRPr/>
          </a:p>
          <a:p>
            <a:pPr marL="0" lvl="0" indent="0" algn="just">
              <a:spcBef>
                <a:spcPts val="0"/>
              </a:spcBef>
              <a:buFontTx/>
              <a:buChar char="-"/>
              <a:defRPr/>
            </a:pPr>
            <a:r>
              <a:rPr lang="ru-RU" sz="1800">
                <a:solidFill>
                  <a:prstClr val="black"/>
                </a:solidFill>
              </a:rPr>
              <a:t> система оценки достижения планируемых результатов ФОП СОО</a:t>
            </a:r>
            <a:endParaRPr/>
          </a:p>
          <a:p>
            <a:pPr marL="0" lvl="0" indent="0" algn="just">
              <a:spcBef>
                <a:spcPts val="0"/>
              </a:spcBef>
              <a:buFontTx/>
              <a:buChar char="-"/>
              <a:defRPr/>
            </a:pPr>
            <a:endParaRPr lang="ru-RU" sz="1800">
              <a:solidFill>
                <a:prstClr val="black"/>
              </a:solidFill>
            </a:endParaRPr>
          </a:p>
          <a:p>
            <a:pPr marL="0" lvl="0" indent="0" algn="just">
              <a:spcBef>
                <a:spcPts val="0"/>
              </a:spcBef>
              <a:buNone/>
              <a:defRPr/>
            </a:pPr>
            <a:r>
              <a:rPr lang="ru-RU" sz="2800" b="1">
                <a:solidFill>
                  <a:srgbClr val="002060"/>
                </a:solidFill>
              </a:rPr>
              <a:t>СОДЕРЖАТЕЛЬНЫЙ РАЗДЕЛ:</a:t>
            </a:r>
            <a:endParaRPr/>
          </a:p>
          <a:p>
            <a:pPr marL="0" lvl="0" indent="0" algn="just">
              <a:spcBef>
                <a:spcPts val="0"/>
              </a:spcBef>
              <a:buFontTx/>
              <a:buChar char="-"/>
              <a:defRPr/>
            </a:pPr>
            <a:r>
              <a:rPr lang="ru-RU" sz="1800">
                <a:solidFill>
                  <a:prstClr val="black"/>
                </a:solidFill>
              </a:rPr>
              <a:t> </a:t>
            </a:r>
            <a:r>
              <a:rPr lang="ru-RU" sz="2800" b="1" u="sng">
                <a:solidFill>
                  <a:srgbClr val="FF0000"/>
                </a:solidFill>
              </a:rPr>
              <a:t>ФЕДЕРАЛЬНЫЕ</a:t>
            </a:r>
            <a:r>
              <a:rPr lang="ru-RU" sz="2800">
                <a:solidFill>
                  <a:prstClr val="black"/>
                </a:solidFill>
              </a:rPr>
              <a:t> </a:t>
            </a:r>
            <a:r>
              <a:rPr lang="ru-RU" sz="1800">
                <a:solidFill>
                  <a:prstClr val="black"/>
                </a:solidFill>
              </a:rPr>
              <a:t>рабочие программы учебных предметов (ФРП УП)</a:t>
            </a:r>
            <a:endParaRPr/>
          </a:p>
          <a:p>
            <a:pPr marL="0" lvl="0" indent="0" algn="just">
              <a:spcBef>
                <a:spcPts val="0"/>
              </a:spcBef>
              <a:buFontTx/>
              <a:buChar char="-"/>
              <a:defRPr/>
            </a:pPr>
            <a:r>
              <a:rPr lang="ru-RU" sz="1800">
                <a:solidFill>
                  <a:prstClr val="black"/>
                </a:solidFill>
              </a:rPr>
              <a:t> Программа формирования УУД</a:t>
            </a:r>
            <a:endParaRPr/>
          </a:p>
          <a:p>
            <a:pPr marL="0" lvl="0" indent="0" algn="just">
              <a:spcBef>
                <a:spcPts val="0"/>
              </a:spcBef>
              <a:buFontTx/>
              <a:buChar char="-"/>
              <a:defRPr/>
            </a:pPr>
            <a:r>
              <a:rPr lang="ru-RU" sz="1800">
                <a:solidFill>
                  <a:prstClr val="black"/>
                </a:solidFill>
              </a:rPr>
              <a:t> </a:t>
            </a:r>
            <a:r>
              <a:rPr lang="ru-RU" sz="2400" b="1">
                <a:solidFill>
                  <a:srgbClr val="FF0000"/>
                </a:solidFill>
              </a:rPr>
              <a:t>ФЕДЕРАЛЬНАЯ</a:t>
            </a:r>
            <a:r>
              <a:rPr lang="ru-RU" sz="2400" b="1">
                <a:solidFill>
                  <a:prstClr val="black"/>
                </a:solidFill>
              </a:rPr>
              <a:t> </a:t>
            </a:r>
            <a:r>
              <a:rPr lang="ru-RU" sz="1800">
                <a:solidFill>
                  <a:prstClr val="black"/>
                </a:solidFill>
              </a:rPr>
              <a:t>рабочая программа воспитания</a:t>
            </a:r>
            <a:endParaRPr/>
          </a:p>
          <a:p>
            <a:pPr marL="0" lvl="0" indent="0" algn="just">
              <a:spcBef>
                <a:spcPts val="0"/>
              </a:spcBef>
              <a:buNone/>
              <a:defRPr/>
            </a:pPr>
            <a:endParaRPr lang="ru-RU" sz="1800">
              <a:solidFill>
                <a:prstClr val="black"/>
              </a:solidFill>
            </a:endParaRPr>
          </a:p>
          <a:p>
            <a:pPr marL="0" lvl="0" indent="0" algn="just">
              <a:spcBef>
                <a:spcPts val="0"/>
              </a:spcBef>
              <a:buNone/>
              <a:defRPr/>
            </a:pPr>
            <a:r>
              <a:rPr lang="ru-RU" sz="2800" b="1">
                <a:solidFill>
                  <a:srgbClr val="002060"/>
                </a:solidFill>
              </a:rPr>
              <a:t>ОРГАНИЗАЦИОННЫЙ  РАЗДЕЛ:</a:t>
            </a:r>
            <a:endParaRPr/>
          </a:p>
          <a:p>
            <a:pPr marL="0" lvl="0" indent="0" algn="just">
              <a:spcBef>
                <a:spcPts val="0"/>
              </a:spcBef>
              <a:buFontTx/>
              <a:buChar char="-"/>
              <a:defRPr/>
            </a:pPr>
            <a:r>
              <a:rPr lang="ru-RU" sz="1800">
                <a:solidFill>
                  <a:prstClr val="black"/>
                </a:solidFill>
              </a:rPr>
              <a:t> </a:t>
            </a:r>
            <a:r>
              <a:rPr lang="ru-RU" sz="2800">
                <a:solidFill>
                  <a:srgbClr val="FF0000"/>
                </a:solidFill>
              </a:rPr>
              <a:t>ФЕДЕРАЛЬНЫЙ</a:t>
            </a:r>
            <a:r>
              <a:rPr lang="ru-RU" sz="2800">
                <a:solidFill>
                  <a:prstClr val="black"/>
                </a:solidFill>
              </a:rPr>
              <a:t> учебный план </a:t>
            </a:r>
            <a:endParaRPr/>
          </a:p>
          <a:p>
            <a:pPr marL="0" lvl="0" indent="0" algn="just">
              <a:spcBef>
                <a:spcPts val="0"/>
              </a:spcBef>
              <a:buFontTx/>
              <a:buChar char="-"/>
              <a:defRPr/>
            </a:pPr>
            <a:r>
              <a:rPr lang="ru-RU" sz="2800">
                <a:solidFill>
                  <a:prstClr val="black"/>
                </a:solidFill>
              </a:rPr>
              <a:t> </a:t>
            </a:r>
            <a:r>
              <a:rPr lang="ru-RU" sz="2800">
                <a:solidFill>
                  <a:srgbClr val="FF0000"/>
                </a:solidFill>
              </a:rPr>
              <a:t>ФЕДЕРАЛЬНЫЙ</a:t>
            </a:r>
            <a:r>
              <a:rPr lang="ru-RU" sz="2800">
                <a:solidFill>
                  <a:prstClr val="black"/>
                </a:solidFill>
              </a:rPr>
              <a:t> план внеурочной деятельности</a:t>
            </a:r>
            <a:endParaRPr/>
          </a:p>
          <a:p>
            <a:pPr marL="0" lvl="0" indent="0" algn="just">
              <a:spcBef>
                <a:spcPts val="0"/>
              </a:spcBef>
              <a:buFontTx/>
              <a:buChar char="-"/>
              <a:defRPr/>
            </a:pPr>
            <a:r>
              <a:rPr lang="ru-RU" sz="2800">
                <a:solidFill>
                  <a:prstClr val="black"/>
                </a:solidFill>
              </a:rPr>
              <a:t> </a:t>
            </a:r>
            <a:r>
              <a:rPr lang="ru-RU" sz="2800">
                <a:solidFill>
                  <a:srgbClr val="FF0000"/>
                </a:solidFill>
              </a:rPr>
              <a:t>ФЕДЕРАЛЬНЫЙ </a:t>
            </a:r>
            <a:r>
              <a:rPr lang="ru-RU" sz="2800">
                <a:solidFill>
                  <a:prstClr val="black"/>
                </a:solidFill>
              </a:rPr>
              <a:t>календарный учебный график</a:t>
            </a:r>
            <a:endParaRPr/>
          </a:p>
          <a:p>
            <a:pPr marL="0" lvl="0" indent="0">
              <a:spcBef>
                <a:spcPts val="0"/>
              </a:spcBef>
              <a:buFontTx/>
              <a:buChar char="-"/>
              <a:defRPr/>
            </a:pPr>
            <a:r>
              <a:rPr lang="ru-RU" sz="2800">
                <a:solidFill>
                  <a:prstClr val="black"/>
                </a:solidFill>
              </a:rPr>
              <a:t> </a:t>
            </a:r>
            <a:r>
              <a:rPr lang="ru-RU" sz="2800">
                <a:solidFill>
                  <a:srgbClr val="FF0000"/>
                </a:solidFill>
              </a:rPr>
              <a:t>ФЕДЕРАЛЬНЫЙ </a:t>
            </a:r>
            <a:r>
              <a:rPr lang="ru-RU" sz="2800">
                <a:solidFill>
                  <a:prstClr val="black"/>
                </a:solidFill>
              </a:rPr>
              <a:t>календарный план воспитательной работы</a:t>
            </a:r>
            <a:endParaRPr/>
          </a:p>
          <a:p>
            <a:pPr marL="0" indent="0">
              <a:buNone/>
              <a:defRPr/>
            </a:pPr>
            <a:endParaRPr lang="ru-RU" sz="2800"/>
          </a:p>
        </p:txBody>
      </p:sp>
    </p:spTree>
  </p:cSld>
  <p:clrMapOvr>
    <a:masterClrMapping/>
  </p:clrMapOvr>
  <mc:AlternateContent xmlns:mc="http://schemas.openxmlformats.org/markup-compatibility/2006">
    <mc:Choice xmlns="" xmlns:m="http://schemas.openxmlformats.org/officeDocument/2006/math" xmlns:w="http://schemas.openxmlformats.org/wordprocessingml/2006/main" xmlns:p14="http://schemas.microsoft.com/office/powerpoint/2010/main" Requires="p14">
      <p:transition p14:dur="2000" advClick="1"/>
    </mc:Choice>
    <mc:Fallback>
      <p:transition/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239350" y="188640"/>
            <a:ext cx="11210461" cy="1296144"/>
          </a:xfrm>
        </p:spPr>
        <p:txBody>
          <a:bodyPr>
            <a:noAutofit/>
          </a:bodyPr>
          <a:lstStyle/>
          <a:p>
            <a:pPr algn="ctr">
              <a:defRPr/>
            </a:pPr>
            <a:r>
              <a:rPr lang="ru-RU" sz="3200" b="1">
                <a:solidFill>
                  <a:srgbClr val="002060"/>
                </a:solidFill>
              </a:rPr>
              <a:t>О разработке и утверждении федеральных основных общеобразовательных программ</a:t>
            </a:r>
            <a:endParaRPr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 bwMode="auto">
          <a:xfrm>
            <a:off x="239349" y="1628800"/>
            <a:ext cx="11617291" cy="5040560"/>
          </a:xfrm>
        </p:spPr>
        <p:txBody>
          <a:bodyPr/>
          <a:lstStyle/>
          <a:p>
            <a:pPr marL="0" indent="0" algn="just">
              <a:buNone/>
              <a:defRPr/>
            </a:pPr>
            <a:r>
              <a:rPr lang="ru-RU"/>
              <a:t>Федеральный закон № 371-ФЗ </a:t>
            </a:r>
            <a:r>
              <a:rPr lang="ru-RU">
                <a:solidFill>
                  <a:schemeClr val="tx1"/>
                </a:solidFill>
              </a:rPr>
              <a:t>от 24.09.2022 г. «О внесении изменений в Федеральный закон «Об образовании в Российской Федерации» и статью 1 Федерального закона «Об обязательных требованиях в Российской Федерации»</a:t>
            </a:r>
            <a:r>
              <a:rPr lang="ru-RU"/>
              <a:t>:  </a:t>
            </a:r>
            <a:endParaRPr/>
          </a:p>
          <a:p>
            <a:pPr marL="0" indent="0" algn="just">
              <a:buNone/>
              <a:defRPr/>
            </a:pPr>
            <a:r>
              <a:rPr lang="ru-RU" sz="3200" i="1"/>
              <a:t>согласно статьям 1, 2 Федерального закона № 371-ФЗ термин </a:t>
            </a:r>
            <a:r>
              <a:rPr lang="ru-RU" sz="3200" b="1" i="1">
                <a:solidFill>
                  <a:srgbClr val="C00000"/>
                </a:solidFill>
              </a:rPr>
              <a:t>«примерные программы» </a:t>
            </a:r>
            <a:r>
              <a:rPr lang="ru-RU" sz="3200" i="1"/>
              <a:t>на уровне начального общего, основного общего и среднего общего образования </a:t>
            </a:r>
            <a:r>
              <a:rPr lang="ru-RU" sz="3200" b="1" i="1">
                <a:solidFill>
                  <a:srgbClr val="C00000"/>
                </a:solidFill>
              </a:rPr>
              <a:t>исключены из Федерального закона № 273-ФЗ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="" xmlns:m="http://schemas.openxmlformats.org/officeDocument/2006/math" xmlns:w="http://schemas.openxmlformats.org/wordprocessingml/2006/main" xmlns:p14="http://schemas.microsoft.com/office/powerpoint/2010/main" Requires="p14">
      <p:transition p14:dur="2000" advClick="1"/>
    </mc:Choice>
    <mc:Fallback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 bwMode="auto">
          <a:xfrm>
            <a:off x="838200" y="832757"/>
            <a:ext cx="10515600" cy="5344206"/>
          </a:xfrm>
        </p:spPr>
        <p:txBody>
          <a:bodyPr>
            <a:normAutofit/>
          </a:bodyPr>
          <a:lstStyle/>
          <a:p>
            <a:pPr marL="0" indent="0" algn="ctr">
              <a:buNone/>
              <a:defRPr/>
            </a:pPr>
            <a:r>
              <a:rPr lang="ru-RU" sz="7200" b="1">
                <a:solidFill>
                  <a:srgbClr val="002060"/>
                </a:solidFill>
                <a:latin typeface="Times New Roman"/>
                <a:cs typeface="Times New Roman"/>
              </a:rPr>
              <a:t>Введение обновленного </a:t>
            </a:r>
            <a:endParaRPr/>
          </a:p>
          <a:p>
            <a:pPr marL="0" indent="0" algn="ctr">
              <a:buNone/>
              <a:defRPr/>
            </a:pPr>
            <a:r>
              <a:rPr lang="ru-RU" sz="7200" b="1">
                <a:solidFill>
                  <a:srgbClr val="002060"/>
                </a:solidFill>
                <a:latin typeface="Times New Roman"/>
                <a:cs typeface="Times New Roman"/>
              </a:rPr>
              <a:t>ФГОС СОО</a:t>
            </a:r>
            <a:endParaRPr/>
          </a:p>
          <a:p>
            <a:pPr marL="0" indent="0" algn="ctr">
              <a:buNone/>
              <a:defRPr/>
            </a:pPr>
            <a:r>
              <a:rPr lang="ru-RU" sz="4800" b="1">
                <a:solidFill>
                  <a:srgbClr val="FF0000"/>
                </a:solidFill>
                <a:latin typeface="Times New Roman"/>
                <a:cs typeface="Times New Roman"/>
              </a:rPr>
              <a:t>с 01.09.2023 г.</a:t>
            </a:r>
            <a:endParaRPr/>
          </a:p>
          <a:p>
            <a:pPr marL="0" indent="0" algn="r">
              <a:buNone/>
              <a:defRPr/>
            </a:pPr>
            <a:endParaRPr lang="ru-RU" sz="2000" b="1">
              <a:solidFill>
                <a:srgbClr val="002060"/>
              </a:solidFill>
              <a:latin typeface="Times New Roman"/>
              <a:cs typeface="Times New Roman"/>
            </a:endParaRPr>
          </a:p>
          <a:p>
            <a:pPr marL="0" indent="0" algn="r">
              <a:buNone/>
              <a:defRPr/>
            </a:pPr>
            <a:endParaRPr lang="ru-RU" sz="2000" b="1">
              <a:solidFill>
                <a:srgbClr val="002060"/>
              </a:solidFill>
              <a:latin typeface="Times New Roman"/>
              <a:cs typeface="Times New Roman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m="http://schemas.openxmlformats.org/officeDocument/2006/math" xmlns:w="http://schemas.openxmlformats.org/wordprocessingml/2006/main" xmlns:p14="http://schemas.microsoft.com/office/powerpoint/2010/main" Requires="p14">
      <p:transition p14:dur="2000" advClick="1"/>
    </mc:Choice>
    <mc:Fallback>
      <p:transition/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239352" y="116632"/>
            <a:ext cx="10849205" cy="1318273"/>
          </a:xfrm>
        </p:spPr>
        <p:txBody>
          <a:bodyPr>
            <a:noAutofit/>
          </a:bodyPr>
          <a:lstStyle/>
          <a:p>
            <a:pPr algn="ctr">
              <a:defRPr/>
            </a:pPr>
            <a:r>
              <a:rPr lang="ru-RU" sz="2400"/>
              <a:t/>
            </a:r>
            <a:br>
              <a:rPr lang="ru-RU" sz="2400"/>
            </a:br>
            <a:r>
              <a:rPr lang="ru-RU" sz="2800" b="1" u="sng">
                <a:solidFill>
                  <a:srgbClr val="002060"/>
                </a:solidFill>
              </a:rPr>
              <a:t>ПРИКАЗ</a:t>
            </a:r>
            <a:r>
              <a:rPr lang="ru-RU" sz="2800" b="1">
                <a:solidFill>
                  <a:srgbClr val="002060"/>
                </a:solidFill>
              </a:rPr>
              <a:t> Министерства просвещения от 23.11.2022  </a:t>
            </a:r>
            <a:r>
              <a:rPr lang="ru-RU" sz="2400" b="1">
                <a:solidFill>
                  <a:srgbClr val="002060"/>
                </a:solidFill>
              </a:rPr>
              <a:t>N 1014 </a:t>
            </a:r>
            <a:br>
              <a:rPr lang="ru-RU" sz="2400" b="1">
                <a:solidFill>
                  <a:srgbClr val="002060"/>
                </a:solidFill>
              </a:rPr>
            </a:br>
            <a:r>
              <a:rPr lang="ru-RU" sz="2400" b="1">
                <a:solidFill>
                  <a:srgbClr val="002060"/>
                </a:solidFill>
              </a:rPr>
              <a:t>«ОБ УТВЕРЖДЕНИИ ФЕДЕРАЛЬНОЙ  ОБРАЗОВАТЕЛЬНОЙ ПРОГРАММЫ СРЕДНЕГО ОБЩЕГО  ОБРАЗОВАНИЯ»</a:t>
            </a:r>
            <a:r>
              <a:rPr lang="ru-RU" sz="2400">
                <a:solidFill>
                  <a:srgbClr val="002060"/>
                </a:solidFill>
              </a:rPr>
              <a:t/>
            </a:r>
            <a:br>
              <a:rPr lang="ru-RU" sz="2400">
                <a:solidFill>
                  <a:srgbClr val="002060"/>
                </a:solidFill>
              </a:rPr>
            </a:br>
            <a:endParaRPr lang="ru-RU" sz="240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 bwMode="auto">
          <a:xfrm>
            <a:off x="239349" y="1477109"/>
            <a:ext cx="11718189" cy="3756073"/>
          </a:xfrm>
        </p:spPr>
        <p:txBody>
          <a:bodyPr>
            <a:noAutofit/>
          </a:bodyPr>
          <a:lstStyle/>
          <a:p>
            <a:pPr marL="0" indent="0" algn="just">
              <a:buNone/>
              <a:defRPr/>
            </a:pPr>
            <a:r>
              <a:rPr lang="ru-RU" sz="3100">
                <a:solidFill>
                  <a:srgbClr val="FF0000"/>
                </a:solidFill>
              </a:rPr>
              <a:t>Содержание</a:t>
            </a:r>
            <a:r>
              <a:rPr lang="ru-RU" sz="3100">
                <a:solidFill>
                  <a:schemeClr val="tx1"/>
                </a:solidFill>
              </a:rPr>
              <a:t> ФОП СОО представлено </a:t>
            </a:r>
            <a:r>
              <a:rPr lang="ru-RU" sz="3100" b="1">
                <a:solidFill>
                  <a:srgbClr val="002060"/>
                </a:solidFill>
              </a:rPr>
              <a:t>учебно-методической документацией</a:t>
            </a:r>
            <a:r>
              <a:rPr lang="ru-RU" sz="3100">
                <a:solidFill>
                  <a:schemeClr val="tx1"/>
                </a:solidFill>
              </a:rPr>
              <a:t> (</a:t>
            </a:r>
            <a:r>
              <a:rPr lang="ru-RU" sz="3100">
                <a:solidFill>
                  <a:srgbClr val="C00000"/>
                </a:solidFill>
              </a:rPr>
              <a:t>федеральный учебный план, </a:t>
            </a:r>
            <a:r>
              <a:rPr lang="ru-RU" sz="3100">
                <a:solidFill>
                  <a:srgbClr val="002060"/>
                </a:solidFill>
              </a:rPr>
              <a:t>федеральный календарный учебный график, </a:t>
            </a:r>
            <a:r>
              <a:rPr lang="ru-RU" sz="3100">
                <a:solidFill>
                  <a:srgbClr val="C00000"/>
                </a:solidFill>
              </a:rPr>
              <a:t>федеральные рабочие программы, </a:t>
            </a:r>
            <a:r>
              <a:rPr lang="ru-RU" sz="3100">
                <a:solidFill>
                  <a:srgbClr val="002060"/>
                </a:solidFill>
              </a:rPr>
              <a:t>учебных предметов, </a:t>
            </a:r>
            <a:r>
              <a:rPr lang="ru-RU" sz="3100">
                <a:solidFill>
                  <a:srgbClr val="C00000"/>
                </a:solidFill>
              </a:rPr>
              <a:t>курсов, дисциплин (модулей), иных компонентов, </a:t>
            </a:r>
            <a:r>
              <a:rPr lang="ru-RU" sz="3100">
                <a:solidFill>
                  <a:srgbClr val="002060"/>
                </a:solidFill>
              </a:rPr>
              <a:t>федеральная рабочая программа воспитания, </a:t>
            </a:r>
            <a:r>
              <a:rPr lang="ru-RU" sz="3100">
                <a:solidFill>
                  <a:srgbClr val="C00000"/>
                </a:solidFill>
              </a:rPr>
              <a:t>федеральный календарный план воспитательной работы</a:t>
            </a:r>
            <a:r>
              <a:rPr lang="ru-RU" sz="3100">
                <a:solidFill>
                  <a:schemeClr val="tx1"/>
                </a:solidFill>
              </a:rPr>
              <a:t>), определяющей единые для Российской Федерации </a:t>
            </a:r>
            <a:r>
              <a:rPr lang="ru-RU" sz="3100" u="sng">
                <a:solidFill>
                  <a:srgbClr val="FF0000"/>
                </a:solidFill>
              </a:rPr>
              <a:t>базовые объем</a:t>
            </a:r>
            <a:r>
              <a:rPr lang="ru-RU" sz="3100" u="sng">
                <a:solidFill>
                  <a:schemeClr val="tx1"/>
                </a:solidFill>
              </a:rPr>
              <a:t> </a:t>
            </a:r>
            <a:r>
              <a:rPr lang="ru-RU" sz="3100" u="sng">
                <a:solidFill>
                  <a:srgbClr val="FF0000"/>
                </a:solidFill>
              </a:rPr>
              <a:t>и содержание</a:t>
            </a:r>
            <a:r>
              <a:rPr lang="ru-RU" sz="3100">
                <a:solidFill>
                  <a:srgbClr val="FF0000"/>
                </a:solidFill>
              </a:rPr>
              <a:t> </a:t>
            </a:r>
            <a:r>
              <a:rPr lang="ru-RU" sz="3100">
                <a:solidFill>
                  <a:schemeClr val="tx1"/>
                </a:solidFill>
              </a:rPr>
              <a:t>образования уровня основного общего образования, </a:t>
            </a:r>
            <a:r>
              <a:rPr lang="ru-RU" sz="3100" u="sng">
                <a:solidFill>
                  <a:srgbClr val="FF0000"/>
                </a:solidFill>
              </a:rPr>
              <a:t>планируемые результаты </a:t>
            </a:r>
            <a:r>
              <a:rPr lang="ru-RU" sz="3100">
                <a:solidFill>
                  <a:schemeClr val="tx1"/>
                </a:solidFill>
              </a:rPr>
              <a:t>освоения образовательной программы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="" xmlns:m="http://schemas.openxmlformats.org/officeDocument/2006/math" xmlns:w="http://schemas.openxmlformats.org/wordprocessingml/2006/main" xmlns:p14="http://schemas.microsoft.com/office/powerpoint/2010/main" Requires="p14">
      <p:transition p14:dur="2000" advClick="1"/>
    </mc:Choice>
    <mc:Fallback>
      <p:transition/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 algn="ctr">
              <a:defRPr/>
            </a:pPr>
            <a:r>
              <a:rPr lang="ru-RU" b="1">
                <a:solidFill>
                  <a:srgbClr val="002060"/>
                </a:solidFill>
              </a:rPr>
              <a:t>ФООП  СОО</a:t>
            </a:r>
            <a:endParaRPr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 bwMode="auto"/>
        <p:txBody>
          <a:bodyPr/>
          <a:lstStyle/>
          <a:p>
            <a:pPr>
              <a:defRPr/>
            </a:pPr>
            <a:r>
              <a:rPr lang="ru-RU" sz="3600"/>
              <a:t>В ФООП прописаны технологии, методы и приемы работы. Они обязательны к исполнению.</a:t>
            </a:r>
            <a:endParaRPr/>
          </a:p>
          <a:p>
            <a:pPr>
              <a:defRPr/>
            </a:pPr>
            <a:endParaRPr lang="ru-RU"/>
          </a:p>
          <a:p>
            <a:pPr>
              <a:defRPr/>
            </a:pPr>
            <a:r>
              <a:rPr lang="ru-RU" sz="3600" b="1" u="sng">
                <a:solidFill>
                  <a:srgbClr val="C00000"/>
                </a:solidFill>
              </a:rPr>
              <a:t>Рабочая программа педагога </a:t>
            </a:r>
            <a:r>
              <a:rPr lang="ru-RU" sz="3600" b="1">
                <a:solidFill>
                  <a:srgbClr val="C00000"/>
                </a:solidFill>
              </a:rPr>
              <a:t>– это часть ООП соответствующего уровня.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="" xmlns:m="http://schemas.openxmlformats.org/officeDocument/2006/math" xmlns:w="http://schemas.openxmlformats.org/wordprocessingml/2006/main" xmlns:p14="http://schemas.microsoft.com/office/powerpoint/2010/main" Requires="p14">
      <p:transition p14:dur="2000" advClick="1"/>
    </mc:Choice>
    <mc:Fallback>
      <p:transition/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239351" y="116633"/>
            <a:ext cx="11394631" cy="1224136"/>
          </a:xfrm>
        </p:spPr>
        <p:txBody>
          <a:bodyPr/>
          <a:lstStyle/>
          <a:p>
            <a:pPr algn="ctr">
              <a:defRPr/>
            </a:pPr>
            <a:r>
              <a:rPr lang="ru-RU" b="1">
                <a:solidFill>
                  <a:srgbClr val="002060"/>
                </a:solidFill>
              </a:rPr>
              <a:t>ООП СОО</a:t>
            </a:r>
            <a:endParaRPr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 bwMode="auto">
          <a:xfrm>
            <a:off x="239352" y="1392702"/>
            <a:ext cx="11713301" cy="5276660"/>
          </a:xfrm>
        </p:spPr>
        <p:txBody>
          <a:bodyPr>
            <a:noAutofit/>
          </a:bodyPr>
          <a:lstStyle/>
          <a:p>
            <a:pPr marL="0" indent="0" algn="ctr">
              <a:buNone/>
              <a:defRPr/>
            </a:pPr>
            <a:r>
              <a:rPr lang="ru-RU" sz="3600">
                <a:solidFill>
                  <a:schemeClr val="tx1"/>
                </a:solidFill>
              </a:rPr>
              <a:t>При разработке ООП СОО образовательная организация предусматривает </a:t>
            </a:r>
            <a:r>
              <a:rPr lang="ru-RU" sz="3600" u="sng">
                <a:solidFill>
                  <a:schemeClr val="tx1"/>
                </a:solidFill>
              </a:rPr>
              <a:t>непосредственное применение </a:t>
            </a:r>
            <a:r>
              <a:rPr lang="ru-RU" sz="3600">
                <a:solidFill>
                  <a:schemeClr val="tx1"/>
                </a:solidFill>
              </a:rPr>
              <a:t>при реализации </a:t>
            </a:r>
            <a:r>
              <a:rPr lang="ru-RU" sz="3600" u="sng">
                <a:solidFill>
                  <a:schemeClr val="tx1"/>
                </a:solidFill>
              </a:rPr>
              <a:t>обязательной части </a:t>
            </a:r>
            <a:r>
              <a:rPr lang="ru-RU" sz="3600">
                <a:solidFill>
                  <a:schemeClr val="tx1"/>
                </a:solidFill>
              </a:rPr>
              <a:t>ООП СОО </a:t>
            </a:r>
            <a:r>
              <a:rPr lang="ru-RU" sz="3600" u="sng"/>
              <a:t>федеральных рабочих программ </a:t>
            </a:r>
            <a:r>
              <a:rPr lang="ru-RU" sz="3600">
                <a:solidFill>
                  <a:srgbClr val="C00000"/>
                </a:solidFill>
              </a:rPr>
              <a:t>по 6-ти учебным предметам</a:t>
            </a:r>
            <a:endParaRPr/>
          </a:p>
          <a:p>
            <a:pPr marL="0" indent="0" algn="ctr">
              <a:buNone/>
              <a:defRPr/>
            </a:pPr>
            <a:r>
              <a:rPr lang="ru-RU" sz="3600"/>
              <a:t> "Русский язык", "Литература", "История", "Обществознание", "География" и </a:t>
            </a:r>
            <a:endParaRPr/>
          </a:p>
          <a:p>
            <a:pPr marL="0" indent="0" algn="ctr">
              <a:buNone/>
              <a:defRPr/>
            </a:pPr>
            <a:r>
              <a:rPr lang="ru-RU" sz="3600"/>
              <a:t>"Основы безопасности жизнедеятельности"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="" xmlns:m="http://schemas.openxmlformats.org/officeDocument/2006/math" xmlns:w="http://schemas.openxmlformats.org/wordprocessingml/2006/main" xmlns:p14="http://schemas.microsoft.com/office/powerpoint/2010/main" Requires="p14">
      <p:transition p14:dur="2000" advClick="1"/>
    </mc:Choice>
    <mc:Fallback>
      <p:transition/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143340" y="116633"/>
            <a:ext cx="11856402" cy="1080120"/>
          </a:xfrm>
        </p:spPr>
        <p:txBody>
          <a:bodyPr/>
          <a:lstStyle/>
          <a:p>
            <a:pPr algn="ctr">
              <a:defRPr/>
            </a:pPr>
            <a:r>
              <a:rPr lang="ru-RU" b="1" u="sng">
                <a:solidFill>
                  <a:srgbClr val="002060"/>
                </a:solidFill>
              </a:rPr>
              <a:t>ФРП  УП</a:t>
            </a:r>
            <a:endParaRPr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 bwMode="auto">
          <a:xfrm>
            <a:off x="431372" y="1842868"/>
            <a:ext cx="11329259" cy="4682480"/>
          </a:xfrm>
        </p:spPr>
        <p:txBody>
          <a:bodyPr>
            <a:normAutofit/>
          </a:bodyPr>
          <a:lstStyle/>
          <a:p>
            <a:pPr marL="0" indent="0" algn="ctr">
              <a:buNone/>
              <a:defRPr/>
            </a:pPr>
            <a:r>
              <a:rPr lang="ru-RU" sz="3600"/>
              <a:t> </a:t>
            </a:r>
            <a:r>
              <a:rPr lang="ru-RU" sz="3600">
                <a:solidFill>
                  <a:srgbClr val="C00000"/>
                </a:solidFill>
              </a:rPr>
              <a:t>Федеральные рабочие программы учебных предметов </a:t>
            </a:r>
            <a:r>
              <a:rPr lang="ru-RU" sz="3600"/>
              <a:t>(ФРП УП) </a:t>
            </a:r>
            <a:endParaRPr/>
          </a:p>
          <a:p>
            <a:pPr marL="0" indent="0" algn="ctr">
              <a:buNone/>
              <a:defRPr/>
            </a:pPr>
            <a:r>
              <a:rPr lang="ru-RU" sz="3600"/>
              <a:t>обеспечивают достижение планируемых результатов освоения ФОП  СОО и разработаны на основе требований ФГОС  СОО к результатам освоения программы среднего общего образования.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="" xmlns:m="http://schemas.openxmlformats.org/officeDocument/2006/math" xmlns:w="http://schemas.openxmlformats.org/wordprocessingml/2006/main" xmlns:p14="http://schemas.microsoft.com/office/powerpoint/2010/main" Requires="p14">
      <p:transition p14:dur="2000" advClick="1"/>
    </mc:Choice>
    <mc:Fallback>
      <p:transition/>
    </mc:Fallback>
  </mc:AlternateContent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335360" y="116632"/>
            <a:ext cx="11467434" cy="1574057"/>
          </a:xfrm>
        </p:spPr>
        <p:txBody>
          <a:bodyPr>
            <a:normAutofit/>
          </a:bodyPr>
          <a:lstStyle/>
          <a:p>
            <a:pPr algn="ctr">
              <a:defRPr/>
            </a:pPr>
            <a:r>
              <a:rPr lang="ru-RU" b="1">
                <a:solidFill>
                  <a:srgbClr val="002060"/>
                </a:solidFill>
              </a:rPr>
              <a:t>Федеральный календарный учебный график</a:t>
            </a:r>
            <a:endParaRPr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 bwMode="auto">
          <a:xfrm>
            <a:off x="431372" y="1825643"/>
            <a:ext cx="11425269" cy="4915743"/>
          </a:xfrm>
        </p:spPr>
        <p:txBody>
          <a:bodyPr>
            <a:normAutofit/>
          </a:bodyPr>
          <a:lstStyle/>
          <a:p>
            <a:pPr>
              <a:buFont typeface="Arial"/>
              <a:buChar char="•"/>
              <a:defRPr/>
            </a:pPr>
            <a:r>
              <a:rPr lang="ru-RU" sz="3200">
                <a:solidFill>
                  <a:schemeClr val="tx1"/>
                </a:solidFill>
              </a:rPr>
              <a:t>Учебный год </a:t>
            </a:r>
            <a:r>
              <a:rPr lang="ru-RU" sz="3200">
                <a:solidFill>
                  <a:srgbClr val="C00000"/>
                </a:solidFill>
              </a:rPr>
              <a:t>начинается 1 сентября</a:t>
            </a:r>
            <a:r>
              <a:rPr lang="ru-RU" sz="3200"/>
              <a:t>,  </a:t>
            </a:r>
            <a:r>
              <a:rPr lang="ru-RU" sz="3200">
                <a:solidFill>
                  <a:srgbClr val="002060"/>
                </a:solidFill>
              </a:rPr>
              <a:t>заканчивается 20 мая.</a:t>
            </a:r>
            <a:endParaRPr/>
          </a:p>
          <a:p>
            <a:pPr>
              <a:buFont typeface="Arial"/>
              <a:buChar char="•"/>
              <a:defRPr/>
            </a:pPr>
            <a:r>
              <a:rPr lang="ru-RU" sz="3200">
                <a:solidFill>
                  <a:schemeClr val="tx1"/>
                </a:solidFill>
              </a:rPr>
              <a:t>Продолжительность  учебных четвертей:</a:t>
            </a:r>
            <a:endParaRPr/>
          </a:p>
          <a:p>
            <a:pPr>
              <a:buFont typeface="Arial"/>
              <a:buChar char="•"/>
              <a:defRPr/>
            </a:pPr>
            <a:r>
              <a:rPr lang="en-US" sz="3200"/>
              <a:t>I </a:t>
            </a:r>
            <a:r>
              <a:rPr lang="ru-RU" sz="3200"/>
              <a:t>четверть </a:t>
            </a:r>
            <a:r>
              <a:rPr lang="ru-RU" sz="3200">
                <a:solidFill>
                  <a:schemeClr val="tx1"/>
                </a:solidFill>
              </a:rPr>
              <a:t>- </a:t>
            </a:r>
            <a:r>
              <a:rPr lang="ru-RU" sz="3200">
                <a:solidFill>
                  <a:srgbClr val="FF0000"/>
                </a:solidFill>
              </a:rPr>
              <a:t>8</a:t>
            </a:r>
            <a:r>
              <a:rPr lang="ru-RU" sz="3200">
                <a:solidFill>
                  <a:schemeClr val="tx1"/>
                </a:solidFill>
              </a:rPr>
              <a:t> учебных недель;</a:t>
            </a:r>
            <a:endParaRPr/>
          </a:p>
          <a:p>
            <a:pPr>
              <a:buFont typeface="Arial"/>
              <a:buChar char="•"/>
              <a:defRPr/>
            </a:pPr>
            <a:r>
              <a:rPr lang="ru-RU" sz="3200"/>
              <a:t>II</a:t>
            </a:r>
            <a:r>
              <a:rPr lang="en-US" sz="3200"/>
              <a:t> </a:t>
            </a:r>
            <a:r>
              <a:rPr lang="ru-RU" sz="3200"/>
              <a:t>четверть </a:t>
            </a:r>
            <a:r>
              <a:rPr lang="ru-RU" sz="3200">
                <a:solidFill>
                  <a:schemeClr val="tx1"/>
                </a:solidFill>
              </a:rPr>
              <a:t>- </a:t>
            </a:r>
            <a:r>
              <a:rPr lang="ru-RU" sz="3200">
                <a:solidFill>
                  <a:srgbClr val="FF0000"/>
                </a:solidFill>
              </a:rPr>
              <a:t>8</a:t>
            </a:r>
            <a:r>
              <a:rPr lang="ru-RU" sz="3200">
                <a:solidFill>
                  <a:schemeClr val="tx1"/>
                </a:solidFill>
              </a:rPr>
              <a:t> учебных недель;</a:t>
            </a:r>
            <a:endParaRPr/>
          </a:p>
          <a:p>
            <a:pPr>
              <a:buFont typeface="Arial"/>
              <a:buChar char="•"/>
              <a:defRPr/>
            </a:pPr>
            <a:r>
              <a:rPr lang="ru-RU" sz="3200"/>
              <a:t>III</a:t>
            </a:r>
            <a:r>
              <a:rPr lang="en-US" sz="3200"/>
              <a:t> </a:t>
            </a:r>
            <a:r>
              <a:rPr lang="ru-RU" sz="3200"/>
              <a:t>четверть </a:t>
            </a:r>
            <a:r>
              <a:rPr lang="ru-RU" sz="3200">
                <a:solidFill>
                  <a:schemeClr val="tx1"/>
                </a:solidFill>
              </a:rPr>
              <a:t>- </a:t>
            </a:r>
            <a:r>
              <a:rPr lang="ru-RU" sz="3200">
                <a:solidFill>
                  <a:srgbClr val="FF0000"/>
                </a:solidFill>
              </a:rPr>
              <a:t>10</a:t>
            </a:r>
            <a:r>
              <a:rPr lang="ru-RU" sz="3200">
                <a:solidFill>
                  <a:schemeClr val="tx1"/>
                </a:solidFill>
              </a:rPr>
              <a:t> учебных недель (для 2</a:t>
            </a:r>
            <a:r>
              <a:rPr lang="en-US" sz="3200">
                <a:solidFill>
                  <a:schemeClr val="tx1"/>
                </a:solidFill>
              </a:rPr>
              <a:t> -</a:t>
            </a:r>
            <a:r>
              <a:rPr lang="ru-RU" sz="3200">
                <a:solidFill>
                  <a:schemeClr val="tx1"/>
                </a:solidFill>
              </a:rPr>
              <a:t> 11 кл .), </a:t>
            </a:r>
            <a:r>
              <a:rPr lang="ru-RU" sz="3200">
                <a:solidFill>
                  <a:srgbClr val="FF0000"/>
                </a:solidFill>
              </a:rPr>
              <a:t>9</a:t>
            </a:r>
            <a:r>
              <a:rPr lang="ru-RU" sz="3200">
                <a:solidFill>
                  <a:schemeClr val="tx1"/>
                </a:solidFill>
              </a:rPr>
              <a:t> учебных недель (для 1 кл.</a:t>
            </a:r>
            <a:r>
              <a:rPr lang="en-US" sz="3200">
                <a:solidFill>
                  <a:schemeClr val="tx1"/>
                </a:solidFill>
              </a:rPr>
              <a:t>)</a:t>
            </a:r>
            <a:endParaRPr lang="ru-RU" sz="3200">
              <a:solidFill>
                <a:schemeClr val="tx1"/>
              </a:solidFill>
            </a:endParaRPr>
          </a:p>
          <a:p>
            <a:pPr>
              <a:buFont typeface="Arial"/>
              <a:buChar char="•"/>
              <a:defRPr/>
            </a:pPr>
            <a:r>
              <a:rPr lang="ru-RU" sz="3200"/>
              <a:t>IV четверть </a:t>
            </a:r>
            <a:r>
              <a:rPr lang="ru-RU" sz="3200">
                <a:solidFill>
                  <a:schemeClr val="tx1"/>
                </a:solidFill>
              </a:rPr>
              <a:t>- </a:t>
            </a:r>
            <a:r>
              <a:rPr lang="ru-RU" sz="3200">
                <a:solidFill>
                  <a:srgbClr val="FF0000"/>
                </a:solidFill>
              </a:rPr>
              <a:t>8</a:t>
            </a:r>
            <a:r>
              <a:rPr lang="ru-RU" sz="3200">
                <a:solidFill>
                  <a:schemeClr val="tx1"/>
                </a:solidFill>
              </a:rPr>
              <a:t> учебных недель</a:t>
            </a:r>
            <a:endParaRPr/>
          </a:p>
          <a:p>
            <a:pPr>
              <a:buFont typeface="Arial"/>
              <a:buChar char="•"/>
              <a:defRPr/>
            </a:pPr>
            <a:endParaRPr lang="ru-RU" sz="3200">
              <a:solidFill>
                <a:schemeClr val="tx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m="http://schemas.openxmlformats.org/officeDocument/2006/math" xmlns:w="http://schemas.openxmlformats.org/wordprocessingml/2006/main" xmlns:p14="http://schemas.microsoft.com/office/powerpoint/2010/main" Requires="p14">
      <p:transition p14:dur="2000" advClick="1"/>
    </mc:Choice>
    <mc:Fallback>
      <p:transition/>
    </mc:Fallback>
  </mc:AlternateContent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335360" y="116632"/>
            <a:ext cx="11018440" cy="1574057"/>
          </a:xfrm>
        </p:spPr>
        <p:txBody>
          <a:bodyPr>
            <a:normAutofit/>
          </a:bodyPr>
          <a:lstStyle/>
          <a:p>
            <a:pPr algn="ctr">
              <a:defRPr/>
            </a:pPr>
            <a:r>
              <a:rPr lang="ru-RU" b="1">
                <a:solidFill>
                  <a:srgbClr val="002060"/>
                </a:solidFill>
              </a:rPr>
              <a:t>Федеральный календарный учебный график</a:t>
            </a:r>
            <a:endParaRPr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 bwMode="auto">
          <a:xfrm>
            <a:off x="431372" y="1825643"/>
            <a:ext cx="11425269" cy="4915743"/>
          </a:xfrm>
        </p:spPr>
        <p:txBody>
          <a:bodyPr>
            <a:normAutofit/>
          </a:bodyPr>
          <a:lstStyle/>
          <a:p>
            <a:pPr>
              <a:buFont typeface="Arial"/>
              <a:buChar char="•"/>
              <a:defRPr/>
            </a:pPr>
            <a:r>
              <a:rPr lang="ru-RU" sz="4000" u="sng">
                <a:solidFill>
                  <a:srgbClr val="FF0000"/>
                </a:solidFill>
              </a:rPr>
              <a:t>Продолжительность каникул:</a:t>
            </a:r>
            <a:endParaRPr/>
          </a:p>
          <a:p>
            <a:pPr marL="0" indent="0">
              <a:buNone/>
              <a:defRPr/>
            </a:pPr>
            <a:r>
              <a:rPr lang="ru-RU" sz="3600">
                <a:solidFill>
                  <a:schemeClr val="tx1"/>
                </a:solidFill>
              </a:rPr>
              <a:t>По окончании I, II, III четверти - </a:t>
            </a:r>
            <a:r>
              <a:rPr lang="ru-RU" sz="3600">
                <a:solidFill>
                  <a:srgbClr val="FF0000"/>
                </a:solidFill>
              </a:rPr>
              <a:t>9</a:t>
            </a:r>
            <a:r>
              <a:rPr lang="ru-RU" sz="3600">
                <a:solidFill>
                  <a:schemeClr val="tx1"/>
                </a:solidFill>
              </a:rPr>
              <a:t> календарных дней;</a:t>
            </a:r>
            <a:endParaRPr/>
          </a:p>
          <a:p>
            <a:pPr>
              <a:buFont typeface="Arial"/>
              <a:buChar char="•"/>
              <a:defRPr/>
            </a:pPr>
            <a:r>
              <a:rPr lang="ru-RU" sz="3600">
                <a:solidFill>
                  <a:schemeClr val="tx1"/>
                </a:solidFill>
              </a:rPr>
              <a:t>Дополнительные каникулы - </a:t>
            </a:r>
            <a:r>
              <a:rPr lang="ru-RU" sz="3600">
                <a:solidFill>
                  <a:srgbClr val="FF0000"/>
                </a:solidFill>
              </a:rPr>
              <a:t>9</a:t>
            </a:r>
            <a:r>
              <a:rPr lang="ru-RU" sz="3600">
                <a:solidFill>
                  <a:schemeClr val="tx1"/>
                </a:solidFill>
              </a:rPr>
              <a:t> календарных дней (</a:t>
            </a:r>
            <a:r>
              <a:rPr lang="ru-RU" sz="3600">
                <a:solidFill>
                  <a:srgbClr val="002060"/>
                </a:solidFill>
              </a:rPr>
              <a:t>для 1 кл.</a:t>
            </a:r>
            <a:r>
              <a:rPr lang="ru-RU" sz="3600">
                <a:solidFill>
                  <a:schemeClr val="tx1"/>
                </a:solidFill>
              </a:rPr>
              <a:t>);</a:t>
            </a:r>
            <a:endParaRPr/>
          </a:p>
          <a:p>
            <a:pPr>
              <a:buFont typeface="Arial"/>
              <a:buChar char="•"/>
              <a:defRPr/>
            </a:pPr>
            <a:r>
              <a:rPr lang="ru-RU" sz="3600">
                <a:solidFill>
                  <a:schemeClr val="tx1"/>
                </a:solidFill>
              </a:rPr>
              <a:t>По окончании учебного года (летние каникулы) - </a:t>
            </a:r>
            <a:r>
              <a:rPr lang="ru-RU" sz="3600">
                <a:solidFill>
                  <a:srgbClr val="002060"/>
                </a:solidFill>
              </a:rPr>
              <a:t>не менее 8 недель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="" xmlns:m="http://schemas.openxmlformats.org/officeDocument/2006/math" xmlns:w="http://schemas.openxmlformats.org/wordprocessingml/2006/main" xmlns:p14="http://schemas.microsoft.com/office/powerpoint/2010/main" Requires="p14">
      <p:transition p14:dur="2000" advClick="1"/>
    </mc:Choice>
    <mc:Fallback>
      <p:transition/>
    </mc:Fallback>
  </mc:AlternateContent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609600" y="116632"/>
            <a:ext cx="10972800" cy="1512168"/>
          </a:xfrm>
        </p:spPr>
        <p:txBody>
          <a:bodyPr>
            <a:normAutofit/>
          </a:bodyPr>
          <a:lstStyle/>
          <a:p>
            <a:pPr algn="ctr">
              <a:defRPr/>
            </a:pPr>
            <a:r>
              <a:rPr lang="ru-RU" sz="3600" b="1">
                <a:solidFill>
                  <a:srgbClr val="002060"/>
                </a:solidFill>
              </a:rPr>
              <a:t>ФГОС-3.0: </a:t>
            </a:r>
            <a:r>
              <a:rPr lang="ru-RU" sz="3600" b="1">
                <a:solidFill>
                  <a:srgbClr val="C00000"/>
                </a:solidFill>
              </a:rPr>
              <a:t>электронная информационно-образовательная среда школы</a:t>
            </a:r>
            <a:endParaRPr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 bwMode="auto">
          <a:xfrm>
            <a:off x="239352" y="1484784"/>
            <a:ext cx="11713301" cy="4071954"/>
          </a:xfrm>
        </p:spPr>
        <p:txBody>
          <a:bodyPr>
            <a:normAutofit fontScale="47500" lnSpcReduction="20000"/>
          </a:bodyPr>
          <a:lstStyle/>
          <a:p>
            <a:pPr marL="0" indent="0">
              <a:buNone/>
              <a:defRPr/>
            </a:pPr>
            <a:r>
              <a:rPr lang="ru-RU" sz="4500" b="1" u="sng">
                <a:solidFill>
                  <a:srgbClr val="002060"/>
                </a:solidFill>
              </a:rPr>
              <a:t>должна обеспечивать:</a:t>
            </a:r>
            <a:endParaRPr/>
          </a:p>
          <a:p>
            <a:pPr marL="0" indent="0" algn="just">
              <a:buNone/>
              <a:defRPr/>
            </a:pPr>
            <a:r>
              <a:rPr lang="ru-RU"/>
              <a:t>• </a:t>
            </a:r>
            <a:r>
              <a:rPr lang="ru-RU" sz="4400"/>
              <a:t>доступ к учебным планам, рабочим программам учебных предметов, учебных курсов, электронным учебным изданиям и электронным образовательным ресурсам, указанным в рабочих программах (в том числе внеурочной деятельности) посредством сети Интернет;</a:t>
            </a:r>
            <a:endParaRPr/>
          </a:p>
          <a:p>
            <a:pPr marL="0" indent="0">
              <a:buNone/>
              <a:defRPr/>
            </a:pPr>
            <a:r>
              <a:rPr lang="ru-RU" sz="4400"/>
              <a:t>• </a:t>
            </a:r>
            <a:r>
              <a:rPr lang="ru-RU" sz="5100"/>
              <a:t>формирование и хранение </a:t>
            </a:r>
            <a:r>
              <a:rPr lang="ru-RU" sz="5100">
                <a:solidFill>
                  <a:srgbClr val="C00000"/>
                </a:solidFill>
              </a:rPr>
              <a:t>электронного портфолио обучающегося</a:t>
            </a:r>
            <a:r>
              <a:rPr lang="ru-RU" sz="5100"/>
              <a:t>, в том числе выполненных им работ и результатов выполнения работ;</a:t>
            </a:r>
            <a:endParaRPr/>
          </a:p>
          <a:p>
            <a:pPr marL="0" indent="0">
              <a:buNone/>
              <a:defRPr/>
            </a:pPr>
            <a:r>
              <a:rPr lang="ru-RU" sz="5100"/>
              <a:t>• фиксацию и хранение информации о ходе образовательного процесса, результатов промежуточной аттестации и результатов освоения программы (</a:t>
            </a:r>
            <a:r>
              <a:rPr lang="ru-RU" sz="5100" b="1">
                <a:solidFill>
                  <a:srgbClr val="C00000"/>
                </a:solidFill>
              </a:rPr>
              <a:t>ФГИС «Моя школа»</a:t>
            </a:r>
            <a:r>
              <a:rPr lang="ru-RU" sz="5100"/>
              <a:t>);</a:t>
            </a:r>
            <a:endParaRPr/>
          </a:p>
          <a:p>
            <a:pPr marL="0" indent="0">
              <a:buNone/>
              <a:defRPr/>
            </a:pPr>
            <a:r>
              <a:rPr lang="ru-RU" sz="5100"/>
              <a:t>• проведение учебных занятий, процедуры оценки результатов</a:t>
            </a:r>
            <a:endParaRPr/>
          </a:p>
          <a:p>
            <a:pPr marL="0" indent="0">
              <a:buNone/>
              <a:defRPr/>
            </a:pPr>
            <a:r>
              <a:rPr lang="ru-RU" sz="5100"/>
              <a:t>обучения;</a:t>
            </a:r>
            <a:endParaRPr/>
          </a:p>
          <a:p>
            <a:pPr marL="0" indent="0">
              <a:buNone/>
              <a:defRPr/>
            </a:pPr>
            <a:r>
              <a:rPr lang="ru-RU" sz="5100"/>
              <a:t>• взаимодействие между участниками образовательного процесса, в том числе посредством сети Интернет.</a:t>
            </a:r>
            <a:endParaRPr/>
          </a:p>
          <a:p>
            <a:pPr marL="0" indent="0">
              <a:buNone/>
              <a:defRPr/>
            </a:pPr>
            <a:endParaRPr lang="ru-RU" sz="4400"/>
          </a:p>
        </p:txBody>
      </p:sp>
    </p:spTree>
  </p:cSld>
  <p:clrMapOvr>
    <a:masterClrMapping/>
  </p:clrMapOvr>
  <mc:AlternateContent xmlns:mc="http://schemas.openxmlformats.org/markup-compatibility/2006">
    <mc:Choice xmlns="" xmlns:m="http://schemas.openxmlformats.org/officeDocument/2006/math" xmlns:w="http://schemas.openxmlformats.org/wordprocessingml/2006/main" xmlns:p14="http://schemas.microsoft.com/office/powerpoint/2010/main" Requires="p14">
      <p:transition p14:dur="2000" advClick="1"/>
    </mc:Choice>
    <mc:Fallback>
      <p:transition/>
    </mc:Fallback>
  </mc:AlternateContent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 algn="ctr">
              <a:defRPr/>
            </a:pPr>
            <a:r>
              <a:rPr lang="ru-RU" b="1" u="sng">
                <a:solidFill>
                  <a:srgbClr val="C00000"/>
                </a:solidFill>
              </a:rPr>
              <a:t>Повышение квалификации педагогов</a:t>
            </a:r>
            <a:endParaRPr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 bwMode="auto">
          <a:xfrm>
            <a:off x="441960" y="1612265"/>
            <a:ext cx="11033760" cy="4351338"/>
          </a:xfrm>
        </p:spPr>
        <p:txBody>
          <a:bodyPr/>
          <a:lstStyle/>
          <a:p>
            <a:pPr>
              <a:buNone/>
              <a:defRPr/>
            </a:pPr>
            <a:r>
              <a:rPr lang="ru-RU"/>
              <a:t>   </a:t>
            </a:r>
            <a:r>
              <a:rPr lang="ru-RU">
                <a:solidFill>
                  <a:srgbClr val="C00000"/>
                </a:solidFill>
              </a:rPr>
              <a:t>ВСЕ педагоги</a:t>
            </a:r>
            <a:r>
              <a:rPr lang="ru-RU"/>
              <a:t>, которые будут работать по обновленным ФГОС НОО во 2-ых классах, ФГОС ООО в 6-ых классах, ФГОС СОО в 10 классах, </a:t>
            </a:r>
            <a:r>
              <a:rPr lang="ru-RU">
                <a:solidFill>
                  <a:srgbClr val="C00000"/>
                </a:solidFill>
              </a:rPr>
              <a:t>ОБЯЗАНЫ пройти курсы повышения квалификации </a:t>
            </a:r>
            <a:r>
              <a:rPr lang="ru-RU" b="1">
                <a:solidFill>
                  <a:srgbClr val="002060"/>
                </a:solidFill>
              </a:rPr>
              <a:t>до 01.09.2023 г.</a:t>
            </a:r>
            <a:endParaRPr/>
          </a:p>
          <a:p>
            <a:pPr>
              <a:buNone/>
              <a:defRPr/>
            </a:pPr>
            <a:endParaRPr lang="ru-RU" b="1">
              <a:solidFill>
                <a:srgbClr val="002060"/>
              </a:solidFill>
            </a:endParaRPr>
          </a:p>
          <a:p>
            <a:pPr>
              <a:buNone/>
              <a:defRPr/>
            </a:pPr>
            <a:r>
              <a:rPr lang="ru-RU" b="1">
                <a:solidFill>
                  <a:srgbClr val="002060"/>
                </a:solidFill>
              </a:rPr>
              <a:t>   Все члены рабочей группы по введению ФГОС СОО и ФООП также должны пройти курсы повышения квалификации </a:t>
            </a:r>
            <a:r>
              <a:rPr lang="ru-RU" b="1">
                <a:solidFill>
                  <a:srgbClr val="FF0000"/>
                </a:solidFill>
              </a:rPr>
              <a:t>(все заместители директора по УВР и ВР, педагог-психолог, социальный педагог, руководители ШМО, руководитель ШМО педагогов сопровождения).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="" xmlns:m="http://schemas.openxmlformats.org/officeDocument/2006/math" xmlns:w="http://schemas.openxmlformats.org/wordprocessingml/2006/main" xmlns:p14="http://schemas.microsoft.com/office/powerpoint/2010/main" Requires="p14">
      <p:transition p14:dur="2000" advClick="1"/>
    </mc:Choice>
    <mc:Fallback>
      <p:transition/>
    </mc:Fallback>
  </mc:AlternateContent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 algn="ctr">
              <a:defRPr/>
            </a:pPr>
            <a:r>
              <a:rPr lang="ru-RU" b="1" u="sng">
                <a:solidFill>
                  <a:srgbClr val="C00000"/>
                </a:solidFill>
              </a:rPr>
              <a:t>Новое в Учебном плане:</a:t>
            </a:r>
            <a:endParaRPr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 bwMode="auto"/>
        <p:txBody>
          <a:bodyPr>
            <a:normAutofit/>
          </a:bodyPr>
          <a:lstStyle/>
          <a:p>
            <a:pPr>
              <a:defRPr/>
            </a:pPr>
            <a:r>
              <a:rPr lang="ru-RU" sz="4000">
                <a:solidFill>
                  <a:srgbClr val="002060"/>
                </a:solidFill>
              </a:rPr>
              <a:t>Введение учебного модуля «ОДНКНР» с 5 по 9 класс (1 час в неделю).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="" xmlns:m="http://schemas.openxmlformats.org/officeDocument/2006/math" xmlns:w="http://schemas.openxmlformats.org/wordprocessingml/2006/main" xmlns:p14="http://schemas.microsoft.com/office/powerpoint/2010/main" Requires="p14">
      <p:transition p14:dur="2000" advClick="1"/>
    </mc:Choice>
    <mc:Fallback>
      <p:transition/>
    </mc:Fallback>
  </mc:AlternateContent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/>
        <p:txBody>
          <a:bodyPr>
            <a:normAutofit/>
          </a:bodyPr>
          <a:lstStyle/>
          <a:p>
            <a:pPr algn="ctr">
              <a:defRPr/>
            </a:pPr>
            <a:r>
              <a:rPr lang="ru-RU" b="1">
                <a:solidFill>
                  <a:srgbClr val="C00000"/>
                </a:solidFill>
              </a:rPr>
              <a:t>Проект решения </a:t>
            </a:r>
            <a:br>
              <a:rPr lang="ru-RU" b="1">
                <a:solidFill>
                  <a:srgbClr val="C00000"/>
                </a:solidFill>
              </a:rPr>
            </a:br>
            <a:r>
              <a:rPr lang="ru-RU" b="1">
                <a:solidFill>
                  <a:srgbClr val="C00000"/>
                </a:solidFill>
              </a:rPr>
              <a:t>педагогического совета:</a:t>
            </a:r>
            <a:endParaRPr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 bwMode="auto">
          <a:xfrm>
            <a:off x="228600" y="1825625"/>
            <a:ext cx="11780520" cy="4351338"/>
          </a:xfrm>
        </p:spPr>
        <p:txBody>
          <a:bodyPr>
            <a:normAutofit/>
          </a:bodyPr>
          <a:lstStyle/>
          <a:p>
            <a:pPr marL="514350" indent="-514350">
              <a:buFont typeface="Arial"/>
              <a:buAutoNum type="arabicPeriod"/>
              <a:defRPr/>
            </a:pPr>
            <a:r>
              <a:rPr lang="ru-RU" sz="2000" dirty="0">
                <a:solidFill>
                  <a:srgbClr val="002060"/>
                </a:solidFill>
              </a:rPr>
              <a:t>Сформировать рабочую группу по введению обновленного ФГОС СОО.</a:t>
            </a:r>
            <a:endParaRPr sz="2000"/>
          </a:p>
          <a:p>
            <a:pPr marL="514350" indent="-514350">
              <a:buFont typeface="Arial"/>
              <a:buAutoNum type="arabicPeriod"/>
              <a:defRPr/>
            </a:pPr>
            <a:r>
              <a:rPr lang="ru-RU" sz="2000" dirty="0">
                <a:solidFill>
                  <a:srgbClr val="002060"/>
                </a:solidFill>
              </a:rPr>
              <a:t>Составить и утвердить план введения обновленного ФГОС СОО.</a:t>
            </a:r>
            <a:endParaRPr sz="2000"/>
          </a:p>
          <a:p>
            <a:pPr marL="514350" indent="-514350">
              <a:buFont typeface="Arial"/>
              <a:buAutoNum type="arabicPeriod"/>
              <a:defRPr/>
            </a:pPr>
            <a:r>
              <a:rPr lang="ru-RU" sz="2000" dirty="0">
                <a:solidFill>
                  <a:srgbClr val="002060"/>
                </a:solidFill>
              </a:rPr>
              <a:t>Сформировать рабочую группу по введению ФООП в ООП НОО, ООП ООО, ООП СОО.</a:t>
            </a:r>
            <a:endParaRPr sz="2000"/>
          </a:p>
          <a:p>
            <a:pPr marL="514350" indent="-514350">
              <a:buAutoNum type="arabicPeriod"/>
              <a:defRPr/>
            </a:pPr>
            <a:r>
              <a:rPr lang="ru-RU" sz="2000" dirty="0">
                <a:solidFill>
                  <a:srgbClr val="002060"/>
                </a:solidFill>
              </a:rPr>
              <a:t>Составить и утвердить план введения ФООП в ООП школы.</a:t>
            </a:r>
            <a:endParaRPr sz="2000"/>
          </a:p>
          <a:p>
            <a:pPr marL="514350" indent="-514350">
              <a:buAutoNum type="arabicPeriod"/>
              <a:defRPr/>
            </a:pPr>
            <a:r>
              <a:rPr lang="ru-RU" sz="2000" dirty="0">
                <a:solidFill>
                  <a:srgbClr val="002060"/>
                </a:solidFill>
              </a:rPr>
              <a:t>Членам рабочих групп пройти соответствующие курсы повышения квалификации до 15.08.2023 г.</a:t>
            </a:r>
            <a:endParaRPr sz="2000"/>
          </a:p>
          <a:p>
            <a:pPr marL="514350" indent="-514350">
              <a:buFont typeface="Arial"/>
              <a:buAutoNum type="arabicPeriod"/>
              <a:defRPr/>
            </a:pPr>
            <a:r>
              <a:rPr lang="ru-RU" sz="2000" dirty="0" smtClean="0">
                <a:solidFill>
                  <a:srgbClr val="002060"/>
                </a:solidFill>
              </a:rPr>
              <a:t>Разместить информацию о рабочих группах и планах введения обновленного ФГОС СОО и ФООП на сайте школы.</a:t>
            </a:r>
            <a:endParaRPr lang="ru-RU" sz="2000" dirty="0" smtClean="0"/>
          </a:p>
          <a:p>
            <a:pPr marL="514350" indent="-514350">
              <a:buAutoNum type="arabicPeriod"/>
              <a:defRPr/>
            </a:pPr>
            <a:endParaRPr lang="ru-RU" sz="2800" dirty="0"/>
          </a:p>
          <a:p>
            <a:pPr marL="514350" indent="-514350">
              <a:buAutoNum type="arabicPeriod"/>
              <a:defRPr/>
            </a:pPr>
            <a:endParaRPr lang="ru-RU" sz="2800" dirty="0"/>
          </a:p>
          <a:p>
            <a:pPr marL="514350" indent="-514350">
              <a:buAutoNum type="arabicPeriod"/>
              <a:defRPr/>
            </a:pPr>
            <a:endParaRPr lang="ru-RU" sz="2800" dirty="0"/>
          </a:p>
          <a:p>
            <a:pPr marL="514350" indent="-514350">
              <a:buAutoNum type="arabicPeriod"/>
              <a:defRPr/>
            </a:pPr>
            <a:endParaRPr lang="ru-RU" sz="2800" dirty="0"/>
          </a:p>
        </p:txBody>
      </p:sp>
    </p:spTree>
  </p:cSld>
  <p:clrMapOvr>
    <a:masterClrMapping/>
  </p:clrMapOvr>
  <mc:AlternateContent xmlns:mc="http://schemas.openxmlformats.org/markup-compatibility/2006">
    <mc:Choice xmlns="" xmlns:m="http://schemas.openxmlformats.org/officeDocument/2006/math" xmlns:w="http://schemas.openxmlformats.org/wordprocessingml/2006/main" xmlns:p14="http://schemas.microsoft.com/office/powerpoint/2010/main" Requires="p14">
      <p:transition p14:dur="2000" advClick="1"/>
    </mc:Choice>
    <mc:Fallback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 algn="ctr">
              <a:defRPr/>
            </a:pPr>
            <a:r>
              <a:rPr lang="ru-RU" b="1">
                <a:solidFill>
                  <a:srgbClr val="002060"/>
                </a:solidFill>
              </a:rPr>
              <a:t>Переход на обновленный ФГОС</a:t>
            </a:r>
            <a:endParaRPr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</p:nvPr>
        </p:nvGraphicFramePr>
        <p:xfrm>
          <a:off x="379827" y="1842867"/>
          <a:ext cx="11507373" cy="3535680"/>
        </p:xfrm>
        <a:graphic>
          <a:graphicData uri="http://schemas.openxmlformats.org/drawingml/2006/table">
            <a:tbl>
              <a:tblPr firstRow="1" bandRow="1">
                <a:tableStyleId>{8E5C4C65-954F-B1FD-A94E-6B7D1B622389}</a:tableStyleId>
              </a:tblPr>
              <a:tblGrid>
                <a:gridCol w="3835791"/>
                <a:gridCol w="3835791"/>
                <a:gridCol w="3835791"/>
              </a:tblGrid>
              <a:tr h="654874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4400"/>
                        <a:t>ФГОС НОО</a:t>
                      </a:r>
                      <a:endParaRPr/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4400"/>
                        <a:t>ФГОС ООО</a:t>
                      </a:r>
                      <a:endParaRPr/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4400"/>
                        <a:t>ФГОС СОО</a:t>
                      </a:r>
                      <a:endParaRPr/>
                    </a:p>
                  </a:txBody>
                  <a:tcPr marL="121920" marR="121920"/>
                </a:tc>
              </a:tr>
              <a:tr h="2383747"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ru-RU" sz="4400"/>
                        <a:t>с 01.09.202</a:t>
                      </a:r>
                      <a:r>
                        <a:rPr lang="ru-RU" sz="4400">
                          <a:solidFill>
                            <a:srgbClr val="FF0000"/>
                          </a:solidFill>
                        </a:rPr>
                        <a:t>2</a:t>
                      </a:r>
                      <a:r>
                        <a:rPr lang="ru-RU" sz="4400"/>
                        <a:t> г. </a:t>
                      </a:r>
                      <a:endParaRPr/>
                    </a:p>
                    <a:p>
                      <a:pPr>
                        <a:defRPr/>
                      </a:pPr>
                      <a:r>
                        <a:rPr lang="ru-RU" sz="4400"/>
                        <a:t>      </a:t>
                      </a:r>
                      <a:endParaRPr/>
                    </a:p>
                    <a:p>
                      <a:pPr>
                        <a:defRPr/>
                      </a:pPr>
                      <a:r>
                        <a:rPr lang="ru-RU" sz="4400"/>
                        <a:t> – 1 классы</a:t>
                      </a:r>
                      <a:endParaRPr/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ru-RU" sz="4400"/>
                        <a:t>с 01.09.202</a:t>
                      </a:r>
                      <a:r>
                        <a:rPr lang="ru-RU" sz="4400">
                          <a:solidFill>
                            <a:srgbClr val="FF0000"/>
                          </a:solidFill>
                        </a:rPr>
                        <a:t>2</a:t>
                      </a:r>
                      <a:r>
                        <a:rPr lang="ru-RU" sz="4400"/>
                        <a:t> г. </a:t>
                      </a:r>
                      <a:endParaRPr/>
                    </a:p>
                    <a:p>
                      <a:pPr>
                        <a:defRPr/>
                      </a:pPr>
                      <a:r>
                        <a:rPr lang="ru-RU" sz="4400"/>
                        <a:t>        </a:t>
                      </a:r>
                      <a:endParaRPr/>
                    </a:p>
                    <a:p>
                      <a:pPr>
                        <a:defRPr/>
                      </a:pPr>
                      <a:r>
                        <a:rPr lang="ru-RU" sz="4400"/>
                        <a:t>– 5 классы</a:t>
                      </a:r>
                      <a:endParaRPr/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ru-RU" sz="4400"/>
                        <a:t>С 01.09.202</a:t>
                      </a:r>
                      <a:r>
                        <a:rPr lang="ru-RU" sz="4400">
                          <a:solidFill>
                            <a:srgbClr val="FF0000"/>
                          </a:solidFill>
                        </a:rPr>
                        <a:t>3</a:t>
                      </a:r>
                      <a:r>
                        <a:rPr lang="ru-RU" sz="4400"/>
                        <a:t> г. </a:t>
                      </a:r>
                      <a:endParaRPr/>
                    </a:p>
                    <a:p>
                      <a:pPr>
                        <a:defRPr/>
                      </a:pPr>
                      <a:r>
                        <a:rPr lang="ru-RU" sz="4400"/>
                        <a:t>     </a:t>
                      </a:r>
                      <a:endParaRPr/>
                    </a:p>
                    <a:p>
                      <a:pPr>
                        <a:defRPr/>
                      </a:pPr>
                      <a:r>
                        <a:rPr lang="ru-RU" sz="4400"/>
                        <a:t>–  10 классы</a:t>
                      </a:r>
                      <a:endParaRPr/>
                    </a:p>
                    <a:p>
                      <a:pPr>
                        <a:defRPr/>
                      </a:pPr>
                      <a:endParaRPr lang="ru-RU" sz="4400"/>
                    </a:p>
                  </a:txBody>
                  <a:tcPr marL="121920" marR="121920"/>
                </a:tc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>
    <mc:Choice xmlns="" xmlns:m="http://schemas.openxmlformats.org/officeDocument/2006/math" xmlns:w="http://schemas.openxmlformats.org/wordprocessingml/2006/main" xmlns:p14="http://schemas.microsoft.com/office/powerpoint/2010/main" Requires="p14">
      <p:transition p14:dur="2000" advClick="1"/>
    </mc:Choice>
    <mc:Fallback>
      <p:transition/>
    </mc:Fallback>
  </mc:AlternateContent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/>
        <p:txBody>
          <a:bodyPr>
            <a:normAutofit/>
          </a:bodyPr>
          <a:lstStyle/>
          <a:p>
            <a:pPr algn="ctr">
              <a:defRPr/>
            </a:pPr>
            <a:r>
              <a:rPr lang="ru-RU" b="1" dirty="0">
                <a:solidFill>
                  <a:srgbClr val="C00000"/>
                </a:solidFill>
              </a:rPr>
              <a:t>Проект решения </a:t>
            </a:r>
            <a:br>
              <a:rPr lang="ru-RU" b="1" dirty="0">
                <a:solidFill>
                  <a:srgbClr val="C00000"/>
                </a:solidFill>
              </a:rPr>
            </a:br>
            <a:r>
              <a:rPr lang="ru-RU" b="1" dirty="0">
                <a:solidFill>
                  <a:srgbClr val="C00000"/>
                </a:solidFill>
              </a:rPr>
              <a:t>педагогического совета:</a:t>
            </a:r>
            <a:endParaRPr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 bwMode="auto">
          <a:xfrm>
            <a:off x="243840" y="1825625"/>
            <a:ext cx="11719560" cy="4351338"/>
          </a:xfrm>
        </p:spPr>
        <p:txBody>
          <a:bodyPr>
            <a:normAutofit/>
          </a:bodyPr>
          <a:lstStyle/>
          <a:p>
            <a:pPr marL="0" indent="0">
              <a:buNone/>
              <a:defRPr/>
            </a:pPr>
            <a:r>
              <a:rPr lang="ru-RU" dirty="0" smtClean="0">
                <a:solidFill>
                  <a:srgbClr val="002060"/>
                </a:solidFill>
              </a:rPr>
              <a:t> </a:t>
            </a:r>
            <a:endParaRPr lang="ru-RU" sz="2800" dirty="0">
              <a:solidFill>
                <a:srgbClr val="002060"/>
              </a:solidFill>
            </a:endParaRPr>
          </a:p>
          <a:p>
            <a:pPr marL="514350" indent="-514350">
              <a:buAutoNum type="arabicPeriod"/>
              <a:defRPr/>
            </a:pPr>
            <a:endParaRPr lang="ru-RU" sz="2800" dirty="0"/>
          </a:p>
          <a:p>
            <a:pPr marL="514350" indent="-514350">
              <a:buAutoNum type="arabicPeriod"/>
              <a:defRPr/>
            </a:pPr>
            <a:endParaRPr lang="ru-RU" sz="2800" dirty="0"/>
          </a:p>
          <a:p>
            <a:pPr marL="514350" indent="-514350">
              <a:buAutoNum type="arabicPeriod"/>
              <a:defRPr/>
            </a:pPr>
            <a:endParaRPr lang="ru-RU" sz="2800" dirty="0"/>
          </a:p>
        </p:txBody>
      </p:sp>
    </p:spTree>
  </p:cSld>
  <p:clrMapOvr>
    <a:masterClrMapping/>
  </p:clrMapOvr>
  <mc:AlternateContent xmlns:mc="http://schemas.openxmlformats.org/markup-compatibility/2006">
    <mc:Choice xmlns="" xmlns:m="http://schemas.openxmlformats.org/officeDocument/2006/math" xmlns:w="http://schemas.openxmlformats.org/wordprocessingml/2006/main" xmlns:p14="http://schemas.microsoft.com/office/powerpoint/2010/main" Requires="p14">
      <p:transition p14:dur="2000" advClick="1"/>
    </mc:Choice>
    <mc:Fallback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838200" y="365125"/>
            <a:ext cx="10515600" cy="746223"/>
          </a:xfrm>
        </p:spPr>
        <p:txBody>
          <a:bodyPr/>
          <a:lstStyle/>
          <a:p>
            <a:pPr algn="ctr">
              <a:defRPr/>
            </a:pPr>
            <a:r>
              <a:rPr lang="ru-RU" b="1">
                <a:solidFill>
                  <a:srgbClr val="002060"/>
                </a:solidFill>
              </a:rPr>
              <a:t>Переход на обновленный ФГОС</a:t>
            </a:r>
            <a:endParaRPr lang="ru-RU" b="1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</p:nvPr>
        </p:nvGraphicFramePr>
        <p:xfrm>
          <a:off x="295423" y="1292359"/>
          <a:ext cx="11633982" cy="4206240"/>
        </p:xfrm>
        <a:graphic>
          <a:graphicData uri="http://schemas.openxmlformats.org/drawingml/2006/table">
            <a:tbl>
              <a:tblPr firstRow="1" bandRow="1">
                <a:tableStyleId>{8E5C4C65-954F-B1FD-A94E-6B7D1B622389}</a:tableStyleId>
              </a:tblPr>
              <a:tblGrid>
                <a:gridCol w="3877994"/>
                <a:gridCol w="3877994"/>
                <a:gridCol w="3877994"/>
              </a:tblGrid>
              <a:tr h="365663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2800"/>
                        <a:t>ФГОС НОО</a:t>
                      </a:r>
                      <a:endParaRPr/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2800"/>
                        <a:t>ФГОС ООО</a:t>
                      </a:r>
                      <a:endParaRPr/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2800"/>
                        <a:t>ФГОС СОО</a:t>
                      </a:r>
                      <a:endParaRPr/>
                    </a:p>
                  </a:txBody>
                  <a:tcPr marL="121920" marR="121920"/>
                </a:tc>
              </a:tr>
              <a:tr h="413147"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ru-RU" sz="2800"/>
                        <a:t>с 01.09.2022 г.                         </a:t>
                      </a:r>
                      <a:endParaRPr/>
                    </a:p>
                    <a:p>
                      <a:pPr>
                        <a:defRPr/>
                      </a:pPr>
                      <a:r>
                        <a:rPr lang="ru-RU" sz="2800"/>
                        <a:t>                       – 1 классы</a:t>
                      </a:r>
                      <a:endParaRPr/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ru-RU" sz="2800"/>
                        <a:t>с 01.09.2022 г.                     </a:t>
                      </a:r>
                      <a:endParaRPr/>
                    </a:p>
                    <a:p>
                      <a:pPr>
                        <a:defRPr/>
                      </a:pPr>
                      <a:r>
                        <a:rPr lang="ru-RU" sz="2800"/>
                        <a:t>                        – 5 классы</a:t>
                      </a:r>
                      <a:endParaRPr/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ru-RU" sz="2800" b="1">
                          <a:solidFill>
                            <a:srgbClr val="002060"/>
                          </a:solidFill>
                        </a:rPr>
                        <a:t>с 01.09.2023 г.                 </a:t>
                      </a:r>
                      <a:endParaRPr/>
                    </a:p>
                    <a:p>
                      <a:pPr>
                        <a:defRPr/>
                      </a:pPr>
                      <a:r>
                        <a:rPr lang="ru-RU" sz="2800" b="1">
                          <a:solidFill>
                            <a:srgbClr val="002060"/>
                          </a:solidFill>
                        </a:rPr>
                        <a:t>                      -  10 классы</a:t>
                      </a:r>
                      <a:endParaRPr/>
                    </a:p>
                  </a:txBody>
                  <a:tcPr marL="121920" marR="121920"/>
                </a:tc>
              </a:tr>
              <a:tr h="425750"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ru-RU" sz="2800" b="1">
                          <a:solidFill>
                            <a:srgbClr val="002060"/>
                          </a:solidFill>
                        </a:rPr>
                        <a:t>с 01.09.2023 г.       </a:t>
                      </a:r>
                      <a:endParaRPr/>
                    </a:p>
                    <a:p>
                      <a:pPr>
                        <a:defRPr/>
                      </a:pPr>
                      <a:r>
                        <a:rPr lang="ru-RU" sz="2800" b="1">
                          <a:solidFill>
                            <a:srgbClr val="002060"/>
                          </a:solidFill>
                        </a:rPr>
                        <a:t>           - 2 </a:t>
                      </a:r>
                      <a:r>
                        <a:rPr lang="ru-RU" sz="2800" b="1">
                          <a:solidFill>
                            <a:srgbClr val="C00000"/>
                          </a:solidFill>
                        </a:rPr>
                        <a:t>или</a:t>
                      </a:r>
                      <a:r>
                        <a:rPr lang="ru-RU" sz="2800"/>
                        <a:t> </a:t>
                      </a:r>
                      <a:r>
                        <a:rPr lang="ru-RU" sz="2800" b="1">
                          <a:solidFill>
                            <a:srgbClr val="002060"/>
                          </a:solidFill>
                        </a:rPr>
                        <a:t>2,3 классы</a:t>
                      </a:r>
                      <a:endParaRPr/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ru-RU" sz="2800" b="1">
                          <a:solidFill>
                            <a:srgbClr val="002060"/>
                          </a:solidFill>
                        </a:rPr>
                        <a:t>с 01.09.2023 г.      </a:t>
                      </a:r>
                      <a:endParaRPr/>
                    </a:p>
                    <a:p>
                      <a:pPr>
                        <a:defRPr/>
                      </a:pPr>
                      <a:r>
                        <a:rPr lang="ru-RU" sz="2800" b="1">
                          <a:solidFill>
                            <a:srgbClr val="002060"/>
                          </a:solidFill>
                        </a:rPr>
                        <a:t>           - 6 </a:t>
                      </a:r>
                      <a:r>
                        <a:rPr lang="ru-RU" sz="2800" b="1">
                          <a:solidFill>
                            <a:srgbClr val="C00000"/>
                          </a:solidFill>
                        </a:rPr>
                        <a:t>или</a:t>
                      </a:r>
                      <a:r>
                        <a:rPr lang="ru-RU" sz="2800"/>
                        <a:t> </a:t>
                      </a:r>
                      <a:r>
                        <a:rPr lang="ru-RU" sz="2800" b="1">
                          <a:solidFill>
                            <a:srgbClr val="002060"/>
                          </a:solidFill>
                        </a:rPr>
                        <a:t>6,7 классы</a:t>
                      </a:r>
                      <a:endParaRPr/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ru-RU" sz="2800"/>
                        <a:t>с 01.09.2023 г.                             </a:t>
                      </a:r>
                      <a:endParaRPr/>
                    </a:p>
                    <a:p>
                      <a:pPr>
                        <a:defRPr/>
                      </a:pPr>
                      <a:r>
                        <a:rPr lang="ru-RU" sz="2800"/>
                        <a:t>                        - 11 классы</a:t>
                      </a:r>
                    </a:p>
                  </a:txBody>
                  <a:tcPr marL="121920" marR="121920"/>
                </a:tc>
              </a:tr>
              <a:tr h="877459"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ru-RU" sz="2800" b="1">
                          <a:solidFill>
                            <a:srgbClr val="C00000"/>
                          </a:solidFill>
                        </a:rPr>
                        <a:t>с 01.09.2024 г. </a:t>
                      </a:r>
                      <a:r>
                        <a:rPr lang="ru-RU" sz="2800"/>
                        <a:t>– вся начальная школа (1-4 классы)</a:t>
                      </a:r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ru-RU" sz="2800" b="1">
                          <a:solidFill>
                            <a:srgbClr val="C00000"/>
                          </a:solidFill>
                        </a:rPr>
                        <a:t>с 01.09.2024 г. </a:t>
                      </a:r>
                      <a:r>
                        <a:rPr lang="ru-RU" sz="2800"/>
                        <a:t>– вся основная школа (5-9 классы)</a:t>
                      </a:r>
                      <a:endParaRPr/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endParaRPr lang="ru-RU" sz="2800"/>
                    </a:p>
                    <a:p>
                      <a:pPr>
                        <a:defRPr/>
                      </a:pPr>
                      <a:endParaRPr lang="ru-RU" sz="2800"/>
                    </a:p>
                    <a:p>
                      <a:pPr>
                        <a:defRPr/>
                      </a:pPr>
                      <a:endParaRPr lang="ru-RU" sz="2800"/>
                    </a:p>
                    <a:p>
                      <a:pPr>
                        <a:defRPr/>
                      </a:pPr>
                      <a:endParaRPr lang="ru-RU" sz="2800"/>
                    </a:p>
                  </a:txBody>
                  <a:tcPr marL="121920" marR="121920"/>
                </a:tc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>
    <mc:Choice xmlns="" xmlns:m="http://schemas.openxmlformats.org/officeDocument/2006/math" xmlns:w="http://schemas.openxmlformats.org/wordprocessingml/2006/main" xmlns:p14="http://schemas.microsoft.com/office/powerpoint/2010/main" Requires="p14">
      <p:transition p14:dur="2000" advClick="1"/>
    </mc:Choice>
    <mc:Fallback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170329" y="143436"/>
            <a:ext cx="11801277" cy="827235"/>
          </a:xfrm>
        </p:spPr>
        <p:txBody>
          <a:bodyPr>
            <a:normAutofit/>
          </a:bodyPr>
          <a:lstStyle/>
          <a:p>
            <a:pPr algn="ctr">
              <a:defRPr/>
            </a:pPr>
            <a:r>
              <a:rPr lang="ru-RU" sz="4000" b="1">
                <a:solidFill>
                  <a:srgbClr val="002060"/>
                </a:solidFill>
              </a:rPr>
              <a:t>Изменения в нормативной базе</a:t>
            </a:r>
            <a:endParaRPr lang="ru-RU" b="1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 bwMode="auto">
          <a:xfrm>
            <a:off x="206187" y="1308848"/>
            <a:ext cx="11878237" cy="4261958"/>
          </a:xfrm>
        </p:spPr>
        <p:txBody>
          <a:bodyPr>
            <a:normAutofit fontScale="92500"/>
          </a:bodyPr>
          <a:lstStyle/>
          <a:p>
            <a:pPr marL="514350" indent="-514350" algn="just">
              <a:buAutoNum type="arabicPeriod"/>
              <a:defRPr/>
            </a:pPr>
            <a:r>
              <a:rPr lang="ru-RU"/>
              <a:t>Федеральный закон от 24.09.2022   № 371-ФЗ   «О внесении изменений в Федеральный закон «Об образовании в Российской Федерации» и статью 1 Федерального закона «Об обязательных требованиях в Российской Федерации»</a:t>
            </a:r>
            <a:endParaRPr/>
          </a:p>
          <a:p>
            <a:pPr marL="0" indent="0">
              <a:buNone/>
              <a:defRPr/>
            </a:pPr>
            <a:r>
              <a:rPr lang="ru-RU" b="1" u="sng">
                <a:solidFill>
                  <a:schemeClr val="tx1"/>
                </a:solidFill>
                <a:latin typeface="Times New Roman"/>
                <a:cs typeface="Times New Roman"/>
              </a:rPr>
              <a:t>Ч. 10  СТ. 2</a:t>
            </a:r>
            <a:endParaRPr/>
          </a:p>
          <a:p>
            <a:pPr marL="0" indent="0" algn="just">
              <a:buNone/>
              <a:defRPr/>
            </a:pPr>
            <a:r>
              <a:rPr lang="ru-RU" b="1">
                <a:solidFill>
                  <a:srgbClr val="FF0000"/>
                </a:solidFill>
                <a:latin typeface="Times New Roman"/>
                <a:cs typeface="Times New Roman"/>
              </a:rPr>
              <a:t>10.1.  </a:t>
            </a:r>
            <a:r>
              <a:rPr lang="ru-RU" sz="3200" b="1">
                <a:solidFill>
                  <a:srgbClr val="FF0000"/>
                </a:solidFill>
                <a:latin typeface="Times New Roman"/>
                <a:cs typeface="Times New Roman"/>
              </a:rPr>
              <a:t>Федеральная основная общеобразовательная программа - </a:t>
            </a:r>
            <a:r>
              <a:rPr lang="ru-RU" sz="3200" b="1" u="sng">
                <a:solidFill>
                  <a:srgbClr val="FF0000"/>
                </a:solidFill>
                <a:latin typeface="Times New Roman"/>
                <a:cs typeface="Times New Roman"/>
              </a:rPr>
              <a:t>учебно-методическая документация</a:t>
            </a:r>
            <a:r>
              <a:rPr lang="ru-RU" sz="3200" b="1">
                <a:solidFill>
                  <a:srgbClr val="FF0000"/>
                </a:solidFill>
                <a:latin typeface="Times New Roman"/>
                <a:cs typeface="Times New Roman"/>
              </a:rPr>
              <a:t>, определяющая единые для Российской Федерации базовые объем и содержание образования определенного уровня и (или) определенной направленности, планируемые результаты освоения образовательной программы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="" xmlns:m="http://schemas.openxmlformats.org/officeDocument/2006/math" xmlns:w="http://schemas.openxmlformats.org/wordprocessingml/2006/main" xmlns:p14="http://schemas.microsoft.com/office/powerpoint/2010/main" Requires="p14">
      <p:transition p14:dur="2000" advClick="1"/>
    </mc:Choice>
    <mc:Fallback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239349" y="116633"/>
            <a:ext cx="11619716" cy="713361"/>
          </a:xfrm>
        </p:spPr>
        <p:txBody>
          <a:bodyPr>
            <a:normAutofit/>
          </a:bodyPr>
          <a:lstStyle/>
          <a:p>
            <a:pPr algn="ctr">
              <a:defRPr/>
            </a:pPr>
            <a:r>
              <a:rPr lang="ru-RU" b="1">
                <a:solidFill>
                  <a:srgbClr val="002060"/>
                </a:solidFill>
              </a:rPr>
              <a:t>Изменения в законодательстве</a:t>
            </a:r>
            <a:endParaRPr/>
          </a:p>
        </p:txBody>
      </p:sp>
      <p:sp>
        <p:nvSpPr>
          <p:cNvPr id="4" name="Прямоугольник 3"/>
          <p:cNvSpPr/>
          <p:nvPr/>
        </p:nvSpPr>
        <p:spPr bwMode="auto">
          <a:xfrm>
            <a:off x="267286" y="1012873"/>
            <a:ext cx="11690251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2800" b="1" u="sng"/>
              <a:t>Ст.12 ФЗ № 273, п. 6.2</a:t>
            </a:r>
            <a:endParaRPr/>
          </a:p>
          <a:p>
            <a:pPr>
              <a:defRPr/>
            </a:pPr>
            <a:r>
              <a:rPr lang="ru-RU" sz="2800"/>
              <a:t> Организация, осуществляющая образовательную деятельность при разработке соответствующей общеобразовательной программы вправе предусмотреть </a:t>
            </a:r>
            <a:r>
              <a:rPr lang="ru-RU" sz="2800">
                <a:solidFill>
                  <a:srgbClr val="FF0000"/>
                </a:solidFill>
              </a:rPr>
              <a:t>перераспределение предусмотренного в федеральном учебном плане времени на изучение учебных предметов, </a:t>
            </a:r>
            <a:r>
              <a:rPr lang="ru-RU" sz="2800"/>
              <a:t>по которым </a:t>
            </a:r>
            <a:r>
              <a:rPr lang="ru-RU" sz="2800" u="sng"/>
              <a:t>не проводится государственная итоговая аттестация</a:t>
            </a:r>
            <a:r>
              <a:rPr lang="ru-RU" sz="2800"/>
              <a:t>, </a:t>
            </a:r>
            <a:r>
              <a:rPr lang="ru-RU" sz="2800" b="1">
                <a:solidFill>
                  <a:srgbClr val="002060"/>
                </a:solidFill>
              </a:rPr>
              <a:t>в пользу изучения иных учебных предметов, в том числе на организацию углубленного изучения отдельных учебных предметов и профильное обучение </a:t>
            </a:r>
            <a:r>
              <a:rPr lang="ru-RU" sz="2800"/>
              <a:t>(вступает в силу с 01.01.23 г.)</a:t>
            </a:r>
            <a:endParaRPr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 bwMode="auto">
          <a:xfrm>
            <a:off x="10044332" y="5317587"/>
            <a:ext cx="815926" cy="464235"/>
          </a:xfrm>
        </p:spPr>
        <p:txBody>
          <a:bodyPr>
            <a:normAutofit lnSpcReduction="10000"/>
          </a:bodyPr>
          <a:lstStyle/>
          <a:p>
            <a:pPr>
              <a:defRPr/>
            </a:pPr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="" xmlns:m="http://schemas.openxmlformats.org/officeDocument/2006/math" xmlns:w="http://schemas.openxmlformats.org/wordprocessingml/2006/main" xmlns:p14="http://schemas.microsoft.com/office/powerpoint/2010/main" Requires="p14">
      <p:transition p14:dur="2000" advClick="1"/>
    </mc:Choice>
    <mc:Fallback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170329" y="143436"/>
            <a:ext cx="11716871" cy="602152"/>
          </a:xfrm>
        </p:spPr>
        <p:txBody>
          <a:bodyPr>
            <a:normAutofit fontScale="90000"/>
          </a:bodyPr>
          <a:lstStyle/>
          <a:p>
            <a:pPr algn="ctr">
              <a:defRPr/>
            </a:pPr>
            <a:r>
              <a:rPr lang="ru-RU" b="1">
                <a:solidFill>
                  <a:srgbClr val="002060"/>
                </a:solidFill>
              </a:rPr>
              <a:t>Изменения в нормативной базе</a:t>
            </a:r>
            <a:endParaRPr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 bwMode="auto">
          <a:xfrm>
            <a:off x="206196" y="1308847"/>
            <a:ext cx="11492753" cy="4402636"/>
          </a:xfrm>
        </p:spPr>
        <p:txBody>
          <a:bodyPr>
            <a:normAutofit fontScale="92500" lnSpcReduction="20000"/>
          </a:bodyPr>
          <a:lstStyle/>
          <a:p>
            <a:pPr marL="514350" indent="-514350" algn="just">
              <a:buAutoNum type="arabicPeriod"/>
              <a:defRPr/>
            </a:pPr>
            <a:r>
              <a:rPr lang="ru-RU"/>
              <a:t>Федеральный закон 24.09.2022 № 371-ФЗ «О внесении изменений в Федеральный закон «Об образовании в Российской Федерации» и статью 1 Федерального закона «Об обязательных требованиях в Российской Федерации»</a:t>
            </a:r>
            <a:endParaRPr/>
          </a:p>
          <a:p>
            <a:pPr marL="0" indent="0">
              <a:buNone/>
              <a:defRPr/>
            </a:pPr>
            <a:r>
              <a:rPr lang="ru-RU" b="1" u="sng">
                <a:solidFill>
                  <a:schemeClr val="tx1"/>
                </a:solidFill>
                <a:latin typeface="Times New Roman"/>
                <a:cs typeface="Times New Roman"/>
              </a:rPr>
              <a:t>Ч. 6 СТ. 12</a:t>
            </a:r>
            <a:endParaRPr/>
          </a:p>
          <a:p>
            <a:pPr marL="0" indent="0" algn="just">
              <a:buNone/>
              <a:defRPr/>
            </a:pPr>
            <a:r>
              <a:rPr lang="ru-RU"/>
              <a:t>6.</a:t>
            </a:r>
            <a:r>
              <a:rPr lang="ru-RU">
                <a:solidFill>
                  <a:srgbClr val="FF0000"/>
                </a:solidFill>
              </a:rPr>
              <a:t>3 </a:t>
            </a:r>
            <a:r>
              <a:rPr lang="ru-RU">
                <a:solidFill>
                  <a:schemeClr val="tx1"/>
                </a:solidFill>
              </a:rPr>
              <a:t>При разработке основной образовательной программы организация, осуществляющая образовательную деятельность по имеющим государственную аккредитацию образовательным программам начального общего, основного общего, среднего общего образования предусматривают непосредственное применение при реализации </a:t>
            </a:r>
            <a:r>
              <a:rPr lang="ru-RU" b="1" u="sng">
                <a:solidFill>
                  <a:schemeClr val="tx1"/>
                </a:solidFill>
              </a:rPr>
              <a:t>обязательной части</a:t>
            </a:r>
            <a:r>
              <a:rPr lang="ru-RU" b="1">
                <a:solidFill>
                  <a:schemeClr val="tx1"/>
                </a:solidFill>
              </a:rPr>
              <a:t> </a:t>
            </a:r>
            <a:r>
              <a:rPr lang="ru-RU">
                <a:solidFill>
                  <a:schemeClr val="tx1"/>
                </a:solidFill>
              </a:rPr>
              <a:t>образовательной программы </a:t>
            </a:r>
            <a:r>
              <a:rPr lang="ru-RU" i="1">
                <a:solidFill>
                  <a:schemeClr val="tx1"/>
                </a:solidFill>
              </a:rPr>
              <a:t>НОО</a:t>
            </a:r>
            <a:r>
              <a:rPr lang="ru-RU">
                <a:solidFill>
                  <a:schemeClr val="tx1"/>
                </a:solidFill>
              </a:rPr>
              <a:t> федеральных </a:t>
            </a:r>
            <a:r>
              <a:rPr lang="ru-RU">
                <a:solidFill>
                  <a:srgbClr val="FF0000"/>
                </a:solidFill>
              </a:rPr>
              <a:t>рабочих программ </a:t>
            </a:r>
            <a:r>
              <a:rPr lang="ru-RU">
                <a:solidFill>
                  <a:schemeClr val="tx1"/>
                </a:solidFill>
              </a:rPr>
              <a:t>по учебным предметам </a:t>
            </a:r>
            <a:r>
              <a:rPr lang="ru-RU">
                <a:solidFill>
                  <a:srgbClr val="FF0000"/>
                </a:solidFill>
              </a:rPr>
              <a:t>«Русский язык», «Литературное чтение», «Окружающий мир», </a:t>
            </a:r>
            <a:r>
              <a:rPr lang="ru-RU">
                <a:solidFill>
                  <a:schemeClr val="tx1"/>
                </a:solidFill>
              </a:rPr>
              <a:t>а при реализации обязательной части </a:t>
            </a:r>
            <a:r>
              <a:rPr lang="ru-RU" i="1">
                <a:solidFill>
                  <a:schemeClr val="tx1"/>
                </a:solidFill>
              </a:rPr>
              <a:t>ОО и СОО </a:t>
            </a:r>
            <a:r>
              <a:rPr lang="ru-RU">
                <a:solidFill>
                  <a:schemeClr val="tx1"/>
                </a:solidFill>
              </a:rPr>
              <a:t>– </a:t>
            </a:r>
            <a:r>
              <a:rPr lang="ru-RU">
                <a:solidFill>
                  <a:srgbClr val="FF0000"/>
                </a:solidFill>
              </a:rPr>
              <a:t>«Русский язык», «Литература», «История», «Обществознание», «География», «ОБЖ»</a:t>
            </a:r>
            <a:endParaRPr lang="ru-RU" b="1" u="sng">
              <a:solidFill>
                <a:srgbClr val="FF0000"/>
              </a:solidFill>
              <a:latin typeface="Times New Roman"/>
              <a:cs typeface="Times New Roman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m="http://schemas.openxmlformats.org/officeDocument/2006/math" xmlns:w="http://schemas.openxmlformats.org/wordprocessingml/2006/main" xmlns:p14="http://schemas.microsoft.com/office/powerpoint/2010/main" Requires="p14">
      <p:transition p14:dur="2000" advClick="1"/>
    </mc:Choice>
    <mc:Fallback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331695" y="134477"/>
            <a:ext cx="10408024" cy="1013009"/>
          </a:xfrm>
        </p:spPr>
        <p:txBody>
          <a:bodyPr>
            <a:normAutofit/>
          </a:bodyPr>
          <a:lstStyle/>
          <a:p>
            <a:pPr algn="ctr">
              <a:defRPr/>
            </a:pPr>
            <a:r>
              <a:rPr lang="ru-RU">
                <a:solidFill>
                  <a:srgbClr val="002060"/>
                </a:solidFill>
              </a:rPr>
              <a:t>Нормативно-правовые основания</a:t>
            </a:r>
            <a:endParaRPr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 bwMode="auto">
          <a:xfrm>
            <a:off x="197227" y="1317813"/>
            <a:ext cx="11779623" cy="5280212"/>
          </a:xfrm>
        </p:spPr>
        <p:txBody>
          <a:bodyPr>
            <a:normAutofit fontScale="92500" lnSpcReduction="20000"/>
          </a:bodyPr>
          <a:lstStyle/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ru-RU" sz="4400" b="1"/>
              <a:t>ФОП НОО                                        У</a:t>
            </a:r>
            <a:r>
              <a:rPr lang="ru-RU" sz="2000" b="1"/>
              <a:t>тверждена приказом   </a:t>
            </a:r>
            <a:endParaRPr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ru-RU" sz="2000" b="1"/>
              <a:t>                                                                                                                                Министерства Просвещения</a:t>
            </a:r>
            <a:endParaRPr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ru-RU" sz="2000" b="1"/>
              <a:t>                                                                                                                                Российской Федерации от</a:t>
            </a:r>
            <a:endParaRPr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ru-RU" sz="2000" b="1"/>
              <a:t>                                                                                                                                                                            16.11.2022 № 992</a:t>
            </a:r>
            <a:endParaRPr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endParaRPr lang="ru-RU" sz="2000" b="1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ru-RU" sz="4000" b="1"/>
              <a:t>ФОП ООО                                              </a:t>
            </a:r>
            <a:r>
              <a:rPr lang="ru-RU" sz="4400" b="1"/>
              <a:t>У</a:t>
            </a:r>
            <a:r>
              <a:rPr lang="ru-RU" sz="2000" b="1"/>
              <a:t>тверждена приказом  </a:t>
            </a:r>
            <a:endParaRPr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ru-RU" sz="2000" b="1"/>
              <a:t>                                                                                                                                Министерства Просвещения</a:t>
            </a:r>
            <a:endParaRPr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ru-RU" sz="2000" b="1"/>
              <a:t>                                                                                                                                Российской Федерации от</a:t>
            </a:r>
            <a:endParaRPr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ru-RU" sz="2000" b="1"/>
              <a:t>                                                                                                                                                                            16.11.2022 № 993</a:t>
            </a:r>
            <a:endParaRPr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endParaRPr lang="ru-RU" sz="2000" b="1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ru-RU" sz="2000" b="1"/>
              <a:t> </a:t>
            </a:r>
            <a:r>
              <a:rPr lang="ru-RU" sz="4000" b="1"/>
              <a:t>ФОП СОО</a:t>
            </a:r>
            <a:r>
              <a:rPr lang="ru-RU" sz="2000" b="1"/>
              <a:t>                                                                                           </a:t>
            </a:r>
            <a:r>
              <a:rPr lang="ru-RU" sz="4200" b="1"/>
              <a:t>У</a:t>
            </a:r>
            <a:r>
              <a:rPr lang="ru-RU" sz="2200" b="1"/>
              <a:t>тверждена приказом </a:t>
            </a:r>
            <a:endParaRPr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ru-RU" sz="2200" b="1"/>
              <a:t>                                                                                                                          Министерства Просвещения</a:t>
            </a:r>
            <a:endParaRPr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ru-RU" sz="2200" b="1"/>
              <a:t>                                                                                                                          Российской Федерации от</a:t>
            </a:r>
            <a:endParaRPr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ru-RU" sz="2200" b="1"/>
              <a:t>                                                                                                                                                                     23.11.2022 № 1014</a:t>
            </a:r>
            <a:endParaRPr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endParaRPr lang="ru-RU" sz="2000" b="1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ru-RU" sz="4000" b="1"/>
              <a:t>                </a:t>
            </a:r>
            <a:endParaRPr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endParaRPr lang="ru-RU" sz="4000" b="1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endParaRPr lang="ru-RU" sz="2000" b="1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endParaRPr lang="ru-RU" sz="2000" b="1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endParaRPr lang="ru-RU" sz="2000" b="1"/>
          </a:p>
        </p:txBody>
      </p:sp>
      <p:sp>
        <p:nvSpPr>
          <p:cNvPr id="4" name="Стрелка вправо 3"/>
          <p:cNvSpPr/>
          <p:nvPr/>
        </p:nvSpPr>
        <p:spPr bwMode="auto">
          <a:xfrm>
            <a:off x="3983766" y="1689176"/>
            <a:ext cx="1999129" cy="484632"/>
          </a:xfrm>
          <a:prstGeom prst="rightArrow">
            <a:avLst>
              <a:gd name="adj1" fmla="val 50000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5" name="Стрелка вправо 4"/>
          <p:cNvSpPr/>
          <p:nvPr/>
        </p:nvSpPr>
        <p:spPr bwMode="auto">
          <a:xfrm>
            <a:off x="3867224" y="3212976"/>
            <a:ext cx="2232211" cy="484632"/>
          </a:xfrm>
          <a:prstGeom prst="rightArrow">
            <a:avLst>
              <a:gd name="adj1" fmla="val 50000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7" name="Стрелка вправо 6"/>
          <p:cNvSpPr/>
          <p:nvPr/>
        </p:nvSpPr>
        <p:spPr bwMode="auto">
          <a:xfrm>
            <a:off x="3866818" y="4753643"/>
            <a:ext cx="1963271" cy="484632"/>
          </a:xfrm>
          <a:prstGeom prst="rightArrow">
            <a:avLst>
              <a:gd name="adj1" fmla="val 50000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m="http://schemas.openxmlformats.org/officeDocument/2006/math" xmlns:w="http://schemas.openxmlformats.org/wordprocessingml/2006/main" xmlns:p14="http://schemas.microsoft.com/office/powerpoint/2010/main" Requires="p14">
      <p:transition p14:dur="2000" advClick="1"/>
    </mc:Choice>
    <mc:Fallback>
      <p:transition/>
    </mc:Fallback>
  </mc:AlternateContent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Arial"/>
        <a:cs typeface="Arial"/>
      </a:majorFont>
      <a:minorFont>
        <a:latin typeface="Calibri"/>
        <a:ea typeface="Arial"/>
        <a:cs typeface="Arial"/>
      </a:minorFont>
    </a:fontScheme>
    <a:fmtScheme name="Стандартная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</TotalTime>
  <Words>1965</Words>
  <Application>Р7-Офис/7.2.2.36</Application>
  <DocSecurity>0</DocSecurity>
  <PresentationFormat>Произвольный</PresentationFormat>
  <Paragraphs>238</Paragraphs>
  <Slides>40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40</vt:i4>
      </vt:variant>
    </vt:vector>
  </HeadingPairs>
  <TitlesOfParts>
    <vt:vector size="41" baseType="lpstr">
      <vt:lpstr>Тема Office</vt:lpstr>
      <vt:lpstr>Педагогический совет  «Введение обновленного ФГОС СОО. Переход на   федеральные основные образовательные программы общего образования (ФООП)»   </vt:lpstr>
      <vt:lpstr>Повестка  педагогического совета:</vt:lpstr>
      <vt:lpstr>Слайд 3</vt:lpstr>
      <vt:lpstr>Переход на обновленный ФГОС</vt:lpstr>
      <vt:lpstr>Переход на обновленный ФГОС</vt:lpstr>
      <vt:lpstr>Изменения в нормативной базе</vt:lpstr>
      <vt:lpstr>Изменения в законодательстве</vt:lpstr>
      <vt:lpstr>Изменения в нормативной базе</vt:lpstr>
      <vt:lpstr>Нормативно-правовые основания</vt:lpstr>
      <vt:lpstr> Письмо Министерства просвещения РФ  от 17.11.2022  N 03-1889 </vt:lpstr>
      <vt:lpstr>Изменения ФГОС СОО </vt:lpstr>
      <vt:lpstr>СТРАТЕГИЯ  ОБНОВЛЕНИЯ</vt:lpstr>
      <vt:lpstr> Когда начинаем работать по ФГОС СОО? </vt:lpstr>
      <vt:lpstr>Общий объем аудиторной работы обучающихся</vt:lpstr>
      <vt:lpstr>Общий объем аудиторной нагрузки, согласно обновленным ФГОС  </vt:lpstr>
      <vt:lpstr>ФЕДЕРАЛЬНЫЙ УЧЕБНЫЙ ПЛАН (19 вариантов)</vt:lpstr>
      <vt:lpstr>ФЕДЕРАЛЬНЫЙ УЧЕБНЫЙ ПЛАН (19 вариантов)</vt:lpstr>
      <vt:lpstr>Учебный план</vt:lpstr>
      <vt:lpstr>Учебный план</vt:lpstr>
      <vt:lpstr>Учебный план</vt:lpstr>
      <vt:lpstr>Об управленческих механизмах введения обновленного ФГОС СОО</vt:lpstr>
      <vt:lpstr>Об управленческих механизмах введения обновленного ФГОС СОО</vt:lpstr>
      <vt:lpstr>Об управленческих механизмах введения обновленного ФГОС СОО</vt:lpstr>
      <vt:lpstr>План-график мероприятий по введению обновленного ФГОС СОО</vt:lpstr>
      <vt:lpstr>Разделы Плана-графика</vt:lpstr>
      <vt:lpstr>Разделы Плана-графика</vt:lpstr>
      <vt:lpstr>Слайд 27</vt:lpstr>
      <vt:lpstr> Федеральная  ООП  СОО </vt:lpstr>
      <vt:lpstr>О разработке и утверждении федеральных основных общеобразовательных программ</vt:lpstr>
      <vt:lpstr> ПРИКАЗ Министерства просвещения от 23.11.2022  N 1014  «ОБ УТВЕРЖДЕНИИ ФЕДЕРАЛЬНОЙ  ОБРАЗОВАТЕЛЬНОЙ ПРОГРАММЫ СРЕДНЕГО ОБЩЕГО  ОБРАЗОВАНИЯ» </vt:lpstr>
      <vt:lpstr>ФООП  СОО</vt:lpstr>
      <vt:lpstr>ООП СОО</vt:lpstr>
      <vt:lpstr>ФРП  УП</vt:lpstr>
      <vt:lpstr>Федеральный календарный учебный график</vt:lpstr>
      <vt:lpstr>Федеральный календарный учебный график</vt:lpstr>
      <vt:lpstr>ФГОС-3.0: электронная информационно-образовательная среда школы</vt:lpstr>
      <vt:lpstr>Повышение квалификации педагогов</vt:lpstr>
      <vt:lpstr>Новое в Учебном плане:</vt:lpstr>
      <vt:lpstr>Проект решения  педагогического совета:</vt:lpstr>
      <vt:lpstr>Проект решения  педагогического совета:</vt:lpstr>
    </vt:vector>
  </TitlesOfParts>
  <Manager/>
  <Company/>
  <LinksUpToDate>false</LinksUpToDate>
  <SharedDoc>false</SharedDoc>
  <HyperlinkBase/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subject/>
  <dc:creator>мами</dc:creator>
  <cp:keywords/>
  <dc:description/>
  <cp:lastModifiedBy>FoxLine</cp:lastModifiedBy>
  <cp:revision>62</cp:revision>
  <dcterms:created xsi:type="dcterms:W3CDTF">2022-04-15T10:54:38Z</dcterms:created>
  <dcterms:modified xsi:type="dcterms:W3CDTF">2023-10-11T12:23:54Z</dcterms:modified>
  <cp:category/>
  <dc:identifier/>
  <cp:contentStatus/>
  <dc:language/>
  <cp:version/>
</cp:coreProperties>
</file>